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130"/>
  </p:notesMasterIdLst>
  <p:handoutMasterIdLst>
    <p:handoutMasterId r:id="rId131"/>
  </p:handoutMasterIdLst>
  <p:sldIdLst>
    <p:sldId id="256" r:id="rId2"/>
    <p:sldId id="257" r:id="rId3"/>
    <p:sldId id="273" r:id="rId4"/>
    <p:sldId id="310" r:id="rId5"/>
    <p:sldId id="312" r:id="rId6"/>
    <p:sldId id="314" r:id="rId7"/>
    <p:sldId id="356" r:id="rId8"/>
    <p:sldId id="357" r:id="rId9"/>
    <p:sldId id="358" r:id="rId10"/>
    <p:sldId id="321" r:id="rId11"/>
    <p:sldId id="311" r:id="rId12"/>
    <p:sldId id="318" r:id="rId13"/>
    <p:sldId id="320" r:id="rId14"/>
    <p:sldId id="329" r:id="rId15"/>
    <p:sldId id="330" r:id="rId16"/>
    <p:sldId id="331" r:id="rId17"/>
    <p:sldId id="333" r:id="rId18"/>
    <p:sldId id="352" r:id="rId19"/>
    <p:sldId id="322" r:id="rId20"/>
    <p:sldId id="353" r:id="rId21"/>
    <p:sldId id="354" r:id="rId22"/>
    <p:sldId id="355" r:id="rId23"/>
    <p:sldId id="259" r:id="rId24"/>
    <p:sldId id="323" r:id="rId25"/>
    <p:sldId id="263" r:id="rId26"/>
    <p:sldId id="334" r:id="rId27"/>
    <p:sldId id="335" r:id="rId28"/>
    <p:sldId id="360" r:id="rId29"/>
    <p:sldId id="361" r:id="rId30"/>
    <p:sldId id="362" r:id="rId31"/>
    <p:sldId id="359" r:id="rId32"/>
    <p:sldId id="337" r:id="rId33"/>
    <p:sldId id="295" r:id="rId34"/>
    <p:sldId id="265" r:id="rId35"/>
    <p:sldId id="313" r:id="rId36"/>
    <p:sldId id="268" r:id="rId37"/>
    <p:sldId id="365" r:id="rId38"/>
    <p:sldId id="339" r:id="rId39"/>
    <p:sldId id="394" r:id="rId40"/>
    <p:sldId id="395" r:id="rId41"/>
    <p:sldId id="396" r:id="rId42"/>
    <p:sldId id="397" r:id="rId43"/>
    <p:sldId id="398" r:id="rId44"/>
    <p:sldId id="399" r:id="rId45"/>
    <p:sldId id="316" r:id="rId46"/>
    <p:sldId id="340" r:id="rId47"/>
    <p:sldId id="341" r:id="rId48"/>
    <p:sldId id="281" r:id="rId49"/>
    <p:sldId id="264" r:id="rId50"/>
    <p:sldId id="366" r:id="rId51"/>
    <p:sldId id="328" r:id="rId52"/>
    <p:sldId id="301" r:id="rId53"/>
    <p:sldId id="272" r:id="rId54"/>
    <p:sldId id="278" r:id="rId55"/>
    <p:sldId id="279" r:id="rId56"/>
    <p:sldId id="276" r:id="rId57"/>
    <p:sldId id="277" r:id="rId58"/>
    <p:sldId id="325" r:id="rId59"/>
    <p:sldId id="309" r:id="rId60"/>
    <p:sldId id="282" r:id="rId61"/>
    <p:sldId id="381" r:id="rId62"/>
    <p:sldId id="304" r:id="rId63"/>
    <p:sldId id="315" r:id="rId64"/>
    <p:sldId id="285" r:id="rId65"/>
    <p:sldId id="292" r:id="rId66"/>
    <p:sldId id="293" r:id="rId67"/>
    <p:sldId id="417" r:id="rId68"/>
    <p:sldId id="345" r:id="rId69"/>
    <p:sldId id="324" r:id="rId70"/>
    <p:sldId id="370" r:id="rId71"/>
    <p:sldId id="414" r:id="rId72"/>
    <p:sldId id="371" r:id="rId73"/>
    <p:sldId id="372" r:id="rId74"/>
    <p:sldId id="382" r:id="rId75"/>
    <p:sldId id="373" r:id="rId76"/>
    <p:sldId id="410" r:id="rId77"/>
    <p:sldId id="413" r:id="rId78"/>
    <p:sldId id="376" r:id="rId79"/>
    <p:sldId id="374" r:id="rId80"/>
    <p:sldId id="375" r:id="rId81"/>
    <p:sldId id="377" r:id="rId82"/>
    <p:sldId id="307" r:id="rId83"/>
    <p:sldId id="379" r:id="rId84"/>
    <p:sldId id="380" r:id="rId85"/>
    <p:sldId id="411" r:id="rId86"/>
    <p:sldId id="383" r:id="rId87"/>
    <p:sldId id="384" r:id="rId88"/>
    <p:sldId id="387" r:id="rId89"/>
    <p:sldId id="388" r:id="rId90"/>
    <p:sldId id="385" r:id="rId91"/>
    <p:sldId id="343" r:id="rId92"/>
    <p:sldId id="386" r:id="rId93"/>
    <p:sldId id="389" r:id="rId94"/>
    <p:sldId id="390" r:id="rId95"/>
    <p:sldId id="344" r:id="rId96"/>
    <p:sldId id="392" r:id="rId97"/>
    <p:sldId id="400" r:id="rId98"/>
    <p:sldId id="401" r:id="rId99"/>
    <p:sldId id="402" r:id="rId100"/>
    <p:sldId id="403" r:id="rId101"/>
    <p:sldId id="404" r:id="rId102"/>
    <p:sldId id="409" r:id="rId103"/>
    <p:sldId id="405" r:id="rId104"/>
    <p:sldId id="406" r:id="rId105"/>
    <p:sldId id="407" r:id="rId106"/>
    <p:sldId id="408" r:id="rId107"/>
    <p:sldId id="391" r:id="rId108"/>
    <p:sldId id="346" r:id="rId109"/>
    <p:sldId id="284" r:id="rId110"/>
    <p:sldId id="286" r:id="rId111"/>
    <p:sldId id="415" r:id="rId112"/>
    <p:sldId id="367" r:id="rId113"/>
    <p:sldId id="348" r:id="rId114"/>
    <p:sldId id="294" r:id="rId115"/>
    <p:sldId id="349" r:id="rId116"/>
    <p:sldId id="296" r:id="rId117"/>
    <p:sldId id="350" r:id="rId118"/>
    <p:sldId id="347" r:id="rId119"/>
    <p:sldId id="369" r:id="rId120"/>
    <p:sldId id="393" r:id="rId121"/>
    <p:sldId id="270" r:id="rId122"/>
    <p:sldId id="416" r:id="rId123"/>
    <p:sldId id="299" r:id="rId124"/>
    <p:sldId id="368" r:id="rId125"/>
    <p:sldId id="297" r:id="rId126"/>
    <p:sldId id="274" r:id="rId127"/>
    <p:sldId id="287" r:id="rId128"/>
    <p:sldId id="288" r:id="rId1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2"/>
      <p:bold r:id="rId133"/>
      <p:italic r:id="rId134"/>
      <p:boldItalic r:id="rId135"/>
    </p:embeddedFont>
    <p:embeddedFont>
      <p:font typeface="Consolas" panose="020B0609020204030204" pitchFamily="49" charset="0"/>
      <p:regular r:id="rId136"/>
      <p:bold r:id="rId137"/>
      <p:italic r:id="rId138"/>
      <p:boldItalic r:id="rId139"/>
    </p:embeddedFont>
  </p:embeddedFontLst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дрей Нагих" initials="АН" lastIdx="1" clrIdx="0">
    <p:extLst>
      <p:ext uri="{19B8F6BF-5375-455C-9EA6-DF929625EA0E}">
        <p15:presenceInfo xmlns:p15="http://schemas.microsoft.com/office/powerpoint/2012/main" userId="f6fed96c8bcab63c" providerId="Windows Live"/>
      </p:ext>
    </p:extLst>
  </p:cmAuthor>
  <p:cmAuthor id="2" name="Andrey Nagikh" initials="AN" lastIdx="5" clrIdx="1">
    <p:extLst>
      <p:ext uri="{19B8F6BF-5375-455C-9EA6-DF929625EA0E}">
        <p15:presenceInfo xmlns:p15="http://schemas.microsoft.com/office/powerpoint/2012/main" userId="Andrey Nagik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9F"/>
    <a:srgbClr val="F5D60E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50" autoAdjust="0"/>
    <p:restoredTop sz="83301" autoAdjust="0"/>
  </p:normalViewPr>
  <p:slideViewPr>
    <p:cSldViewPr snapToGrid="0" snapToObjects="1">
      <p:cViewPr varScale="1">
        <p:scale>
          <a:sx n="91" d="100"/>
          <a:sy n="91" d="100"/>
        </p:scale>
        <p:origin x="75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2" d="100"/>
          <a:sy n="52" d="100"/>
        </p:scale>
        <p:origin x="294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ndrey\Dropbox\Personal\&#1044;&#1086;&#1082;&#1083;&#1072;&#1076;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3"/>
          <c:order val="0"/>
          <c:tx>
            <c:strRef>
              <c:f>Лист1!$D$30</c:f>
              <c:strCache>
                <c:ptCount val="1"/>
                <c:pt idx="0">
                  <c:v>С++ -O2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Лист1!$A$12:$A$16</c:f>
              <c:strCache>
                <c:ptCount val="5"/>
                <c:pt idx="0">
                  <c:v>Grayscale:</c:v>
                </c:pt>
                <c:pt idx="1">
                  <c:v>Invert:</c:v>
                </c:pt>
                <c:pt idx="2">
                  <c:v>Noise:</c:v>
                </c:pt>
                <c:pt idx="3">
                  <c:v>Sobel:</c:v>
                </c:pt>
                <c:pt idx="4">
                  <c:v>Brighten:</c:v>
                </c:pt>
              </c:strCache>
            </c:strRef>
          </c:cat>
          <c:val>
            <c:numRef>
              <c:f>Лист1!$D$31:$D$35</c:f>
              <c:numCache>
                <c:formatCode>General</c:formatCode>
                <c:ptCount val="5"/>
                <c:pt idx="0">
                  <c:v>1.0263109443358263</c:v>
                </c:pt>
                <c:pt idx="1">
                  <c:v>1.0301196839455962</c:v>
                </c:pt>
                <c:pt idx="2">
                  <c:v>1.0111180054924513</c:v>
                </c:pt>
                <c:pt idx="3">
                  <c:v>1.0035299200913537</c:v>
                </c:pt>
                <c:pt idx="4">
                  <c:v>1.0774886302544207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EB1-4242-A375-68EEC1E558B8}"/>
            </c:ext>
          </c:extLst>
        </c:ser>
        <c:ser>
          <c:idx val="0"/>
          <c:order val="1"/>
          <c:tx>
            <c:strRef>
              <c:f>Лист1!$C$30</c:f>
              <c:strCache>
                <c:ptCount val="1"/>
                <c:pt idx="0">
                  <c:v>С++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Лист1!$A$12:$A$16</c:f>
              <c:strCache>
                <c:ptCount val="5"/>
                <c:pt idx="0">
                  <c:v>Grayscale:</c:v>
                </c:pt>
                <c:pt idx="1">
                  <c:v>Invert:</c:v>
                </c:pt>
                <c:pt idx="2">
                  <c:v>Noise:</c:v>
                </c:pt>
                <c:pt idx="3">
                  <c:v>Sobel:</c:v>
                </c:pt>
                <c:pt idx="4">
                  <c:v>Brighten:</c:v>
                </c:pt>
              </c:strCache>
            </c:strRef>
          </c:cat>
          <c:val>
            <c:numRef>
              <c:f>Лист1!$C$31:$C$35</c:f>
              <c:numCache>
                <c:formatCode>General</c:formatCode>
                <c:ptCount val="5"/>
                <c:pt idx="0">
                  <c:v>0.7398100982824678</c:v>
                </c:pt>
                <c:pt idx="1">
                  <c:v>1.0120220965992288</c:v>
                </c:pt>
                <c:pt idx="2">
                  <c:v>1.5067996651549049</c:v>
                </c:pt>
                <c:pt idx="3">
                  <c:v>1.449597884877025</c:v>
                </c:pt>
                <c:pt idx="4">
                  <c:v>2.525032813642726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EB1-4242-A375-68EEC1E558B8}"/>
            </c:ext>
          </c:extLst>
        </c:ser>
        <c:ser>
          <c:idx val="1"/>
          <c:order val="2"/>
          <c:tx>
            <c:strRef>
              <c:f>Лист1!$B$30</c:f>
              <c:strCache>
                <c:ptCount val="1"/>
                <c:pt idx="0">
                  <c:v>JS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Лист1!$A$12:$A$16</c:f>
              <c:strCache>
                <c:ptCount val="5"/>
                <c:pt idx="0">
                  <c:v>Grayscale:</c:v>
                </c:pt>
                <c:pt idx="1">
                  <c:v>Invert:</c:v>
                </c:pt>
                <c:pt idx="2">
                  <c:v>Noise:</c:v>
                </c:pt>
                <c:pt idx="3">
                  <c:v>Sobel:</c:v>
                </c:pt>
                <c:pt idx="4">
                  <c:v>Brighten:</c:v>
                </c:pt>
              </c:strCache>
            </c:strRef>
          </c:cat>
          <c:val>
            <c:numRef>
              <c:f>Лист1!$B$31:$B$35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EB1-4242-A375-68EEC1E55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00475184"/>
        <c:axId val="900468656"/>
      </c:barChart>
      <c:catAx>
        <c:axId val="9004751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00468656"/>
        <c:crosses val="autoZero"/>
        <c:auto val="1"/>
        <c:lblAlgn val="ctr"/>
        <c:lblOffset val="100"/>
        <c:noMultiLvlLbl val="0"/>
      </c:catAx>
      <c:valAx>
        <c:axId val="90046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0047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BB5D0-A656-40EF-89E5-89B96B84EFE1}" type="datetimeFigureOut">
              <a:rPr lang="ru-RU" smtClean="0"/>
              <a:t>2018-10-03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CF6B1-09F9-4996-B5BC-88A381E2D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4432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4B4DB-E7A7-44D7-A532-418C9FD49125}" type="datetimeFigureOut">
              <a:rPr lang="ru-RU" smtClean="0"/>
              <a:t>2018-10-03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D3B2C-2D3C-4AB6-ABE7-0B0C3DA56C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856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Меня</a:t>
            </a:r>
            <a:r>
              <a:rPr lang="ru-RU" baseline="0" dirty="0" smtClean="0"/>
              <a:t> зовут Андрей</a:t>
            </a:r>
          </a:p>
          <a:p>
            <a:r>
              <a:rPr lang="ru-RU" baseline="0" dirty="0" smtClean="0"/>
              <a:t>Сегодня я расскажу вам о технологии </a:t>
            </a:r>
            <a:r>
              <a:rPr lang="en-US" baseline="0" dirty="0" err="1" smtClean="0"/>
              <a:t>WebAssembly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388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Вынести за интерфейсы то, чего нет в </a:t>
            </a:r>
            <a:r>
              <a:rPr lang="en-US" dirty="0" smtClean="0"/>
              <a:t>WASM</a:t>
            </a:r>
          </a:p>
          <a:p>
            <a:r>
              <a:rPr lang="ru-RU" dirty="0" smtClean="0"/>
              <a:t>Реализовать на </a:t>
            </a:r>
            <a:r>
              <a:rPr lang="en-US" dirty="0" smtClean="0"/>
              <a:t>JS </a:t>
            </a:r>
            <a:r>
              <a:rPr lang="ru-RU" dirty="0" smtClean="0"/>
              <a:t>эту функциональность</a:t>
            </a:r>
          </a:p>
          <a:p>
            <a:r>
              <a:rPr lang="ru-RU" dirty="0" smtClean="0"/>
              <a:t>При сборке под </a:t>
            </a:r>
            <a:r>
              <a:rPr lang="en-US" dirty="0" smtClean="0"/>
              <a:t>WASM</a:t>
            </a:r>
            <a:r>
              <a:rPr lang="ru-RU" dirty="0" smtClean="0"/>
              <a:t> использовать </a:t>
            </a:r>
            <a:r>
              <a:rPr lang="en-US" dirty="0" smtClean="0"/>
              <a:t>JS </a:t>
            </a:r>
            <a:r>
              <a:rPr lang="ru-RU" dirty="0" smtClean="0"/>
              <a:t>реализации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336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593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246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 начинали с простых примеров</a:t>
            </a:r>
          </a:p>
          <a:p>
            <a:r>
              <a:rPr lang="ru-RU" dirty="0" smtClean="0"/>
              <a:t>Чтобы</a:t>
            </a:r>
            <a:r>
              <a:rPr lang="ru-RU" baseline="0" dirty="0" smtClean="0"/>
              <a:t> изучить технологию</a:t>
            </a:r>
          </a:p>
          <a:p>
            <a:r>
              <a:rPr lang="ru-RU" baseline="0" dirty="0" smtClean="0"/>
              <a:t>Во время этих тестов собрали кучу граблей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06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Юра тестировал код с помощью </a:t>
            </a:r>
            <a:r>
              <a:rPr lang="en-US" dirty="0" smtClean="0"/>
              <a:t>extend</a:t>
            </a:r>
          </a:p>
          <a:p>
            <a:r>
              <a:rPr lang="ru-RU" dirty="0" smtClean="0"/>
              <a:t>Я использовал </a:t>
            </a:r>
            <a:r>
              <a:rPr lang="en-US" dirty="0" smtClean="0"/>
              <a:t>implement</a:t>
            </a:r>
            <a:r>
              <a:rPr lang="en-US" baseline="0" dirty="0" smtClean="0"/>
              <a:t> </a:t>
            </a:r>
            <a:r>
              <a:rPr lang="ru-RU" baseline="0" dirty="0" smtClean="0"/>
              <a:t>и возникла ошибка </a:t>
            </a:r>
            <a:r>
              <a:rPr lang="ru-RU" baseline="0" dirty="0" err="1" smtClean="0"/>
              <a:t>биндинга</a:t>
            </a:r>
            <a:endParaRPr lang="ru-RU" baseline="0" dirty="0" smtClean="0"/>
          </a:p>
          <a:p>
            <a:r>
              <a:rPr lang="ru-RU" baseline="0" dirty="0" smtClean="0"/>
              <a:t>Оказалось, что </a:t>
            </a:r>
            <a:r>
              <a:rPr lang="en-US" baseline="0" dirty="0" smtClean="0"/>
              <a:t>extend </a:t>
            </a:r>
            <a:r>
              <a:rPr lang="ru-RU" baseline="0" dirty="0" smtClean="0"/>
              <a:t>расширит любой интерфейс, даже некорректный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58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Emscripten</a:t>
            </a:r>
            <a:r>
              <a:rPr lang="en-US" dirty="0" smtClean="0"/>
              <a:t> </a:t>
            </a:r>
            <a:r>
              <a:rPr lang="ru-RU" dirty="0" smtClean="0"/>
              <a:t>не поддерживает возможности </a:t>
            </a:r>
            <a:r>
              <a:rPr lang="en-US" dirty="0" smtClean="0"/>
              <a:t>ES2015</a:t>
            </a:r>
            <a:r>
              <a:rPr lang="ru-RU" baseline="0" dirty="0" smtClean="0"/>
              <a:t>.</a:t>
            </a:r>
          </a:p>
          <a:p>
            <a:r>
              <a:rPr lang="ru-RU" baseline="0" dirty="0" smtClean="0"/>
              <a:t>Планы для поддержки есть.</a:t>
            </a:r>
          </a:p>
          <a:p>
            <a:r>
              <a:rPr lang="ru-RU" baseline="0" dirty="0" smtClean="0"/>
              <a:t>Возможно, кто-то из вас займется реализацией.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36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019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История про Колю и </a:t>
            </a:r>
            <a:r>
              <a:rPr lang="ru-RU" baseline="0" dirty="0" smtClean="0"/>
              <a:t>ассемблер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824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099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Волшебная возможность</a:t>
            </a:r>
          </a:p>
          <a:p>
            <a:r>
              <a:rPr lang="ru-RU" dirty="0" smtClean="0"/>
              <a:t>Позволяет делать удобные </a:t>
            </a:r>
            <a:r>
              <a:rPr lang="en-US" dirty="0" smtClean="0"/>
              <a:t>API</a:t>
            </a:r>
          </a:p>
          <a:p>
            <a:r>
              <a:rPr lang="ru-RU" dirty="0" smtClean="0"/>
              <a:t>Компилятору</a:t>
            </a:r>
            <a:r>
              <a:rPr lang="ru-RU" baseline="0" dirty="0" smtClean="0"/>
              <a:t> нужно различать и он переименовывает функции</a:t>
            </a:r>
          </a:p>
          <a:p>
            <a:r>
              <a:rPr lang="ru-RU" baseline="0" dirty="0" smtClean="0"/>
              <a:t>В имени он кодирует метаинформацию</a:t>
            </a:r>
          </a:p>
          <a:p>
            <a:r>
              <a:rPr lang="ru-RU" baseline="0" dirty="0" err="1" smtClean="0"/>
              <a:t>Стектрейсы</a:t>
            </a:r>
            <a:r>
              <a:rPr lang="ru-RU" baseline="0" dirty="0" smtClean="0"/>
              <a:t> выглядят жутко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652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Сервис</a:t>
            </a:r>
            <a:r>
              <a:rPr lang="ru-RU" baseline="0" dirty="0" smtClean="0"/>
              <a:t> онлайн-телевидения </a:t>
            </a:r>
            <a:r>
              <a:rPr lang="en-US" baseline="0" dirty="0" smtClean="0"/>
              <a:t>Peers.tv</a:t>
            </a:r>
          </a:p>
          <a:p>
            <a:r>
              <a:rPr lang="ru-RU" baseline="0" dirty="0" smtClean="0"/>
              <a:t>Огромный трафик поэтому пришли к пиринговой доставке</a:t>
            </a:r>
          </a:p>
          <a:p>
            <a:r>
              <a:rPr lang="ru-RU" baseline="0" dirty="0" smtClean="0"/>
              <a:t>Когда встала задача </a:t>
            </a:r>
            <a:r>
              <a:rPr lang="ru-RU" baseline="0" dirty="0" err="1" smtClean="0"/>
              <a:t>портирования</a:t>
            </a:r>
            <a:r>
              <a:rPr lang="ru-RU" baseline="0" dirty="0" smtClean="0"/>
              <a:t> в веб выбрали </a:t>
            </a:r>
            <a:r>
              <a:rPr lang="en-US" baseline="0" dirty="0" err="1" smtClean="0"/>
              <a:t>WebAssembly</a:t>
            </a:r>
            <a:endParaRPr lang="en-US" dirty="0" smtClean="0"/>
          </a:p>
          <a:p>
            <a:r>
              <a:rPr lang="ru-RU" dirty="0" smtClean="0"/>
              <a:t>Мы</a:t>
            </a:r>
            <a:r>
              <a:rPr lang="ru-RU" baseline="0" dirty="0" smtClean="0"/>
              <a:t> с коллегами накопили опыт, которым я с вами поделюсь.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635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730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4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055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517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827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85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39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71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Поднимите руку, кто знает</a:t>
            </a:r>
            <a:r>
              <a:rPr lang="ru-RU" baseline="0" dirty="0" smtClean="0"/>
              <a:t>, что такое </a:t>
            </a:r>
            <a:r>
              <a:rPr lang="en-US" baseline="0" dirty="0" err="1" smtClean="0"/>
              <a:t>WebAssembly</a:t>
            </a:r>
            <a:r>
              <a:rPr lang="en-US" baseline="0" dirty="0" smtClean="0"/>
              <a:t>? </a:t>
            </a:r>
            <a:r>
              <a:rPr lang="ru-RU" baseline="0" dirty="0" smtClean="0"/>
              <a:t>(много — отлично, тогда я не буду останавливаться подробно, мало — отлично, тогда я немного расскажу о ней)</a:t>
            </a:r>
          </a:p>
          <a:p>
            <a:r>
              <a:rPr lang="ru-RU" baseline="0" dirty="0" smtClean="0"/>
              <a:t>А кто уже пробовал </a:t>
            </a:r>
            <a:r>
              <a:rPr lang="en-US" baseline="0" dirty="0" err="1" smtClean="0"/>
              <a:t>WebAssembly</a:t>
            </a:r>
            <a:r>
              <a:rPr lang="en-US" baseline="0" dirty="0" smtClean="0"/>
              <a:t> </a:t>
            </a:r>
            <a:r>
              <a:rPr lang="ru-RU" baseline="0" dirty="0" smtClean="0"/>
              <a:t>в своих экспериментах? (не много людей)</a:t>
            </a:r>
          </a:p>
          <a:p>
            <a:r>
              <a:rPr lang="ru-RU" baseline="0" dirty="0" smtClean="0"/>
              <a:t>А у кого уже в </a:t>
            </a:r>
            <a:r>
              <a:rPr lang="ru-RU" baseline="0" dirty="0" err="1" smtClean="0"/>
              <a:t>продакшене</a:t>
            </a:r>
            <a:r>
              <a:rPr lang="ru-RU" baseline="0" dirty="0" smtClean="0"/>
              <a:t> </a:t>
            </a:r>
            <a:r>
              <a:rPr lang="en-US" baseline="0" dirty="0" err="1" smtClean="0"/>
              <a:t>WebAssembly</a:t>
            </a:r>
            <a:r>
              <a:rPr lang="en-US" baseline="0" dirty="0" smtClean="0"/>
              <a:t>? (</a:t>
            </a:r>
            <a:r>
              <a:rPr lang="ru-RU" baseline="0" dirty="0" smtClean="0"/>
              <a:t>круто, молодцы)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D3B2C-2D3C-4AB6-ABE7-0B0C3DA56C7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58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fc_14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ctrTitle" hasCustomPrompt="1"/>
          </p:nvPr>
        </p:nvSpPr>
        <p:spPr>
          <a:xfrm>
            <a:off x="685800" y="581819"/>
            <a:ext cx="7772400" cy="1304200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ru-RU" dirty="0" smtClean="0"/>
              <a:t>Название</a:t>
            </a:r>
            <a:br>
              <a:rPr lang="ru-RU" dirty="0" smtClean="0"/>
            </a:br>
            <a:r>
              <a:rPr lang="ru-RU" dirty="0" smtClean="0"/>
              <a:t>доклада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85800" y="1886019"/>
            <a:ext cx="6400800" cy="615447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Имя Фамилия (Компания)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404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36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489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EB601F-72D7-314C-B49F-2D7C961BC6D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809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4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649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545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331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00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46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960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fc_1440_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6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forums.lanik.us/viewforum.php?f=10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eezy.com/" TargetMode="External"/><Relationship Id="rId3" Type="http://schemas.openxmlformats.org/officeDocument/2006/relationships/hyperlink" Target="https://t.me/andrnag" TargetMode="External"/><Relationship Id="rId7" Type="http://schemas.openxmlformats.org/officeDocument/2006/relationships/hyperlink" Target="https://www.freepik.com/" TargetMode="External"/><Relationship Id="rId2" Type="http://schemas.openxmlformats.org/officeDocument/2006/relationships/hyperlink" Target="mailto:andrey@nagih.r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aticon.com/" TargetMode="External"/><Relationship Id="rId5" Type="http://schemas.openxmlformats.org/officeDocument/2006/relationships/hyperlink" Target="https://bit.ly/andrnag" TargetMode="External"/><Relationship Id="rId4" Type="http://schemas.openxmlformats.org/officeDocument/2006/relationships/image" Target="../media/image82.e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rnag/wasm_cpp_bench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a/47483989" TargetMode="External"/><Relationship Id="rId2" Type="http://schemas.openxmlformats.org/officeDocument/2006/relationships/hyperlink" Target="https://github.com/appcypher/awesome-wasm-langs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5.png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2018.codefest.ru/lecture/1324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ame_mangling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Разработка под </a:t>
            </a:r>
            <a:r>
              <a:rPr lang="ru-RU" dirty="0" err="1"/>
              <a:t>WebAssembly</a:t>
            </a:r>
            <a:r>
              <a:rPr lang="ru-RU" dirty="0"/>
              <a:t>: реальные грабли и примеры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5800" y="1886019"/>
            <a:ext cx="6121400" cy="615447"/>
          </a:xfrm>
          <a:solidFill>
            <a:schemeClr val="bg1"/>
          </a:solidFill>
        </p:spPr>
        <p:txBody>
          <a:bodyPr/>
          <a:lstStyle/>
          <a:p>
            <a:r>
              <a:rPr lang="ru-RU" dirty="0" smtClean="0"/>
              <a:t>Андрей Нагих (</a:t>
            </a:r>
            <a:r>
              <a:rPr lang="ru-RU" dirty="0" err="1" smtClean="0"/>
              <a:t>Инетра</a:t>
            </a:r>
            <a:r>
              <a:rPr lang="en-US" dirty="0" smtClean="0"/>
              <a:t>, </a:t>
            </a:r>
            <a:r>
              <a:rPr lang="en-US" dirty="0" err="1" smtClean="0"/>
              <a:t>Bytefog</a:t>
            </a:r>
            <a:r>
              <a:rPr lang="ru-RU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5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Bytefog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591713"/>
            <a:ext cx="4038600" cy="2178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8000" dirty="0" smtClean="0"/>
              <a:t>900+</a:t>
            </a:r>
            <a:endParaRPr lang="en-US" sz="8000" dirty="0" smtClean="0"/>
          </a:p>
          <a:p>
            <a:pPr marL="0" indent="0" algn="ctr">
              <a:buNone/>
            </a:pPr>
            <a:r>
              <a:rPr lang="ru-RU" sz="4000" dirty="0" smtClean="0"/>
              <a:t>классов</a:t>
            </a:r>
            <a:endParaRPr lang="ru-RU" sz="32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591713"/>
            <a:ext cx="4038600" cy="2178776"/>
          </a:xfrm>
        </p:spPr>
        <p:txBody>
          <a:bodyPr/>
          <a:lstStyle/>
          <a:p>
            <a:pPr marL="0" indent="0" algn="ctr">
              <a:buNone/>
            </a:pPr>
            <a:r>
              <a:rPr lang="ru-RU" sz="8000" dirty="0" smtClean="0"/>
              <a:t>95</a:t>
            </a:r>
            <a:r>
              <a:rPr lang="en-US" sz="8000" dirty="0" smtClean="0"/>
              <a:t>k</a:t>
            </a:r>
            <a:r>
              <a:rPr lang="ru-RU" sz="8000" dirty="0" smtClean="0"/>
              <a:t>+</a:t>
            </a:r>
          </a:p>
          <a:p>
            <a:pPr marL="0" indent="0" algn="ctr">
              <a:buNone/>
            </a:pPr>
            <a:r>
              <a:rPr lang="ru-RU" sz="4000" dirty="0" smtClean="0"/>
              <a:t>строк кода</a:t>
            </a:r>
            <a:endParaRPr lang="ru-RU" sz="4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77" y="224292"/>
            <a:ext cx="1440000" cy="1440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25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ALLOW_MEMORY_GROWTH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100</a:t>
            </a:fld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35807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ALLOW_MEMORY_GROWTH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101</a:t>
            </a:fld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2138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ALLOW_MEMORY_GROWTH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102</a:t>
            </a:fld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  <p:sp>
        <p:nvSpPr>
          <p:cNvPr id="6" name="Стрелка вправо 5"/>
          <p:cNvSpPr/>
          <p:nvPr/>
        </p:nvSpPr>
        <p:spPr>
          <a:xfrm rot="8100000" flipV="1">
            <a:off x="6698232" y="1302346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71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TOTAL_MEMORY *= 1.5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103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1661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TOTAL_MEMORY *= 1.5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104</a:t>
            </a:fld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6476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TOTAL_MEMORY *= 1.5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105</a:t>
            </a:fld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27271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TOTAL_MEMORY *= 1.5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106</a:t>
            </a:fld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14446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Память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</a:t>
            </a:r>
            <a:r>
              <a:rPr lang="ru-RU" dirty="0" smtClean="0"/>
              <a:t>-качество </a:t>
            </a:r>
            <a:r>
              <a:rPr lang="ru-RU" dirty="0" smtClean="0"/>
              <a:t>— все хорошо</a:t>
            </a:r>
          </a:p>
          <a:p>
            <a:r>
              <a:rPr lang="en-US" dirty="0" err="1" smtClean="0"/>
              <a:t>FullHD</a:t>
            </a:r>
            <a:r>
              <a:rPr lang="en-US" dirty="0" smtClean="0"/>
              <a:t> — out of memory</a:t>
            </a:r>
          </a:p>
          <a:p>
            <a:r>
              <a:rPr lang="en-US" dirty="0" smtClean="0"/>
              <a:t>TOTAL_MEMORY</a:t>
            </a:r>
          </a:p>
          <a:p>
            <a:r>
              <a:rPr lang="en-US" dirty="0" smtClean="0"/>
              <a:t>ALLOW_MEMORY_GROWTH</a:t>
            </a:r>
            <a:endParaRPr lang="ru-RU" dirty="0" smtClean="0"/>
          </a:p>
          <a:p>
            <a:r>
              <a:rPr lang="ru-RU" dirty="0" smtClean="0"/>
              <a:t>Используйте </a:t>
            </a:r>
            <a:r>
              <a:rPr lang="ru-RU" dirty="0"/>
              <a:t>их комбинацию</a:t>
            </a:r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107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65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4" b="84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135312" cy="719137"/>
          </a:xfrm>
          <a:solidFill>
            <a:schemeClr val="bg1"/>
          </a:solidFill>
        </p:spPr>
        <p:txBody>
          <a:bodyPr/>
          <a:lstStyle/>
          <a:p>
            <a:r>
              <a:rPr lang="ru-RU" dirty="0" smtClean="0"/>
              <a:t>Ещё Грабли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5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Конструктор с параметром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sz="4600" dirty="0" smtClean="0"/>
              <a:t>реализуем интерфейс</a:t>
            </a:r>
            <a:r>
              <a:rPr lang="en-US" sz="4600" dirty="0" smtClean="0"/>
              <a:t> </a:t>
            </a:r>
            <a:r>
              <a:rPr lang="ru-RU" sz="4600" dirty="0" smtClean="0"/>
              <a:t>на </a:t>
            </a:r>
            <a:r>
              <a:rPr lang="en-US" sz="4600" dirty="0" smtClean="0"/>
              <a:t>JS</a:t>
            </a:r>
            <a:endParaRPr lang="ru-RU" sz="4600" dirty="0" smtClean="0"/>
          </a:p>
          <a:p>
            <a:r>
              <a:rPr lang="ru-RU" sz="4600" dirty="0" smtClean="0"/>
              <a:t>передаем параметр в конструктор </a:t>
            </a:r>
            <a:r>
              <a:rPr lang="en-US" sz="4600" dirty="0" smtClean="0"/>
              <a:t>ES6</a:t>
            </a:r>
            <a:endParaRPr lang="ru-RU" sz="4600" dirty="0" smtClean="0"/>
          </a:p>
          <a:p>
            <a:r>
              <a:rPr lang="ru-RU" sz="4600" dirty="0" smtClean="0"/>
              <a:t>получаем несформированный объект</a:t>
            </a:r>
            <a:endParaRPr lang="en-US" sz="4600" dirty="0" smtClean="0"/>
          </a:p>
          <a:p>
            <a:r>
              <a:rPr lang="ru-RU" sz="4600" dirty="0" smtClean="0"/>
              <a:t>использовать </a:t>
            </a:r>
            <a:r>
              <a:rPr lang="ru-RU" sz="4600" b="1" dirty="0" smtClean="0"/>
              <a:t>__</a:t>
            </a:r>
            <a:r>
              <a:rPr lang="ru-RU" sz="4600" b="1" dirty="0" err="1" smtClean="0"/>
              <a:t>construct</a:t>
            </a:r>
            <a:endParaRPr lang="ru-RU" sz="4600" b="1" dirty="0" smtClean="0"/>
          </a:p>
          <a:p>
            <a:r>
              <a:rPr lang="ru-RU" sz="4600" dirty="0" smtClean="0"/>
              <a:t>пробросить в </a:t>
            </a:r>
            <a:r>
              <a:rPr lang="ru-RU" sz="4600" b="1" dirty="0" err="1"/>
              <a:t>this</a:t>
            </a:r>
            <a:r>
              <a:rPr lang="ru-RU" sz="4600" b="1" dirty="0"/>
              <a:t>.__</a:t>
            </a:r>
            <a:r>
              <a:rPr lang="ru-RU" sz="4600" b="1" dirty="0" err="1"/>
              <a:t>parent</a:t>
            </a:r>
            <a:endParaRPr lang="ru-RU" sz="4600" b="1" dirty="0"/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 smtClean="0">
                <a:latin typeface="Consolas" panose="020B0609020204030204" pitchFamily="49" charset="0"/>
              </a:rPr>
              <a:t>__</a:t>
            </a:r>
            <a:r>
              <a:rPr lang="en-US" sz="3600" dirty="0">
                <a:latin typeface="Consolas" panose="020B0609020204030204" pitchFamily="49" charset="0"/>
              </a:rPr>
              <a:t>construct: </a:t>
            </a:r>
            <a:r>
              <a:rPr lang="en-US" sz="3600" b="1" dirty="0">
                <a:latin typeface="Consolas" panose="020B0609020204030204" pitchFamily="49" charset="0"/>
              </a:rPr>
              <a:t>function</a:t>
            </a:r>
            <a:r>
              <a:rPr lang="en-US" sz="3600" dirty="0">
                <a:latin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3600" dirty="0" smtClean="0">
                <a:latin typeface="Consolas" panose="020B0609020204030204" pitchFamily="49" charset="0"/>
              </a:rPr>
              <a:t>  </a:t>
            </a:r>
            <a:r>
              <a:rPr lang="en-US" sz="3600" b="1" dirty="0" smtClean="0">
                <a:latin typeface="Consolas" panose="020B0609020204030204" pitchFamily="49" charset="0"/>
              </a:rPr>
              <a:t>this</a:t>
            </a:r>
            <a:r>
              <a:rPr lang="en-US" sz="3600" dirty="0">
                <a:latin typeface="Consolas" panose="020B0609020204030204" pitchFamily="49" charset="0"/>
              </a:rPr>
              <a:t>.__parent.__</a:t>
            </a:r>
            <a:r>
              <a:rPr lang="en-US" sz="3600" dirty="0" err="1">
                <a:latin typeface="Consolas" panose="020B0609020204030204" pitchFamily="49" charset="0"/>
              </a:rPr>
              <a:t>construct.</a:t>
            </a:r>
            <a:r>
              <a:rPr lang="en-US" sz="3600" b="1" dirty="0" err="1">
                <a:latin typeface="Consolas" panose="020B0609020204030204" pitchFamily="49" charset="0"/>
              </a:rPr>
              <a:t>call</a:t>
            </a:r>
            <a:r>
              <a:rPr lang="en-US" sz="3600" dirty="0">
                <a:latin typeface="Consolas" panose="020B0609020204030204" pitchFamily="49" charset="0"/>
              </a:rPr>
              <a:t>(</a:t>
            </a:r>
            <a:r>
              <a:rPr lang="en-US" sz="3600" b="1" dirty="0">
                <a:latin typeface="Consolas" panose="020B0609020204030204" pitchFamily="49" charset="0"/>
              </a:rPr>
              <a:t>this</a:t>
            </a:r>
            <a:r>
              <a:rPr lang="en-US" sz="3600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3600" dirty="0" smtClean="0">
                <a:latin typeface="Consolas" panose="020B0609020204030204" pitchFamily="49" charset="0"/>
              </a:rPr>
              <a:t>}</a:t>
            </a:r>
            <a:endParaRPr lang="ru-RU" sz="3600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109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318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Bytefog</a:t>
            </a:r>
            <a:r>
              <a:rPr lang="en-US" dirty="0" smtClean="0"/>
              <a:t> </a:t>
            </a:r>
            <a:r>
              <a:rPr lang="ru-RU" dirty="0" smtClean="0"/>
              <a:t>в цифрах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591713"/>
            <a:ext cx="4038600" cy="2178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8000" dirty="0" smtClean="0"/>
              <a:t>3</a:t>
            </a:r>
            <a:r>
              <a:rPr lang="en-US" sz="8000" dirty="0" smtClean="0"/>
              <a:t>.5</a:t>
            </a:r>
          </a:p>
          <a:p>
            <a:pPr marL="0" indent="0" algn="ctr">
              <a:buNone/>
            </a:pPr>
            <a:r>
              <a:rPr lang="ru-RU" sz="3200" dirty="0" smtClean="0"/>
              <a:t>года</a:t>
            </a:r>
            <a:endParaRPr lang="ru-RU" sz="32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591713"/>
            <a:ext cx="4038600" cy="2178776"/>
          </a:xfrm>
        </p:spPr>
        <p:txBody>
          <a:bodyPr/>
          <a:lstStyle/>
          <a:p>
            <a:pPr marL="0" indent="0" algn="ctr">
              <a:buNone/>
            </a:pPr>
            <a:r>
              <a:rPr lang="ru-RU" sz="8000" dirty="0" smtClean="0"/>
              <a:t>5+</a:t>
            </a:r>
          </a:p>
          <a:p>
            <a:pPr marL="0" indent="0" algn="ctr">
              <a:buNone/>
            </a:pPr>
            <a:r>
              <a:rPr lang="ru-RU" sz="4000" dirty="0" smtClean="0"/>
              <a:t>разработчиков</a:t>
            </a:r>
            <a:endParaRPr lang="ru-RU" sz="40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5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Передача объекта через границу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 smtClean="0"/>
              <a:t>Предусловие:</a:t>
            </a:r>
            <a:r>
              <a:rPr lang="ru-RU" dirty="0" smtClean="0"/>
              <a:t> реализация интерфейса</a:t>
            </a:r>
            <a:endParaRPr lang="ru-RU" b="1" dirty="0" smtClean="0"/>
          </a:p>
          <a:p>
            <a:r>
              <a:rPr lang="ru-RU" b="1" dirty="0" smtClean="0"/>
              <a:t>Задача:</a:t>
            </a:r>
            <a:r>
              <a:rPr lang="ru-RU" dirty="0" smtClean="0"/>
              <a:t> передать объект внутрь </a:t>
            </a:r>
            <a:r>
              <a:rPr lang="en-US" dirty="0" smtClean="0"/>
              <a:t>JS</a:t>
            </a:r>
            <a:r>
              <a:rPr lang="ru-RU" dirty="0" smtClean="0"/>
              <a:t>-функции</a:t>
            </a:r>
            <a:endParaRPr lang="ru-RU" dirty="0" smtClean="0"/>
          </a:p>
          <a:p>
            <a:r>
              <a:rPr lang="ru-RU" b="1" dirty="0" smtClean="0"/>
              <a:t>Проблема:</a:t>
            </a:r>
            <a:r>
              <a:rPr lang="ru-RU" dirty="0" smtClean="0"/>
              <a:t> при выходе из функции объект за указателем разрушается</a:t>
            </a:r>
          </a:p>
          <a:p>
            <a:r>
              <a:rPr lang="ru-RU" b="1" dirty="0" smtClean="0"/>
              <a:t>Решение:</a:t>
            </a:r>
            <a:r>
              <a:rPr lang="ru-RU" dirty="0" smtClean="0"/>
              <a:t> </a:t>
            </a:r>
            <a:r>
              <a:rPr lang="ru-RU" dirty="0"/>
              <a:t>делаем </a:t>
            </a:r>
            <a:r>
              <a:rPr lang="en-US" b="1" dirty="0" err="1"/>
              <a:t>ptr.clone</a:t>
            </a:r>
            <a:r>
              <a:rPr lang="en-US" b="1" dirty="0"/>
              <a:t>()</a:t>
            </a:r>
          </a:p>
          <a:p>
            <a:r>
              <a:rPr lang="ru-RU" b="1" dirty="0"/>
              <a:t>Важно:</a:t>
            </a:r>
            <a:r>
              <a:rPr lang="ru-RU" dirty="0"/>
              <a:t> не забыть </a:t>
            </a:r>
            <a:r>
              <a:rPr lang="en-US" b="1" dirty="0" err="1"/>
              <a:t>ptr.delete</a:t>
            </a:r>
            <a:r>
              <a:rPr lang="en-US" b="1" dirty="0"/>
              <a:t>()</a:t>
            </a:r>
            <a:endParaRPr lang="ru-RU" b="1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+ Умный указатель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EMSCRIPTEN_BINDINGS(</a:t>
            </a:r>
            <a:r>
              <a:rPr lang="en-US" sz="2000" dirty="0" err="1" smtClean="0">
                <a:latin typeface="Consolas" panose="020B0609020204030204" pitchFamily="49" charset="0"/>
              </a:rPr>
              <a:t>MyClass</a:t>
            </a:r>
            <a:r>
              <a:rPr lang="en-US" sz="2000" dirty="0" smtClean="0">
                <a:latin typeface="Consolas" panose="020B0609020204030204" pitchFamily="49" charset="0"/>
              </a:rPr>
              <a:t>)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  </a:t>
            </a:r>
            <a:r>
              <a:rPr lang="en-US" sz="2000" b="1" dirty="0" smtClean="0">
                <a:latin typeface="Consolas" panose="020B0609020204030204" pitchFamily="49" charset="0"/>
              </a:rPr>
              <a:t>class</a:t>
            </a:r>
            <a:r>
              <a:rPr lang="en-US" sz="2000" dirty="0" smtClean="0">
                <a:latin typeface="Consolas" panose="020B0609020204030204" pitchFamily="49" charset="0"/>
              </a:rPr>
              <a:t>_&lt;</a:t>
            </a:r>
            <a:r>
              <a:rPr lang="en-US" sz="2000" dirty="0" err="1">
                <a:latin typeface="Consolas" panose="020B0609020204030204" pitchFamily="49" charset="0"/>
              </a:rPr>
              <a:t>MyClass</a:t>
            </a:r>
            <a:r>
              <a:rPr lang="en-US" sz="2000" dirty="0" smtClean="0">
                <a:latin typeface="Consolas" panose="020B0609020204030204" pitchFamily="49" charset="0"/>
              </a:rPr>
              <a:t>&gt;("</a:t>
            </a:r>
            <a:r>
              <a:rPr lang="en-US" sz="2000" dirty="0" err="1">
                <a:latin typeface="Consolas" panose="020B0609020204030204" pitchFamily="49" charset="0"/>
              </a:rPr>
              <a:t>MyClass</a:t>
            </a:r>
            <a:r>
              <a:rPr lang="en-US" sz="2000" dirty="0" smtClean="0">
                <a:latin typeface="Consolas" panose="020B0609020204030204" pitchFamily="49" charset="0"/>
              </a:rPr>
              <a:t>")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  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smart_ptr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shared_ptr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MyClass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&gt;&gt;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           ("</a:t>
            </a:r>
            <a:r>
              <a:rPr lang="en-US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shared_ptr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MyClass</a:t>
            </a: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&gt;")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.</a:t>
            </a:r>
            <a:r>
              <a:rPr lang="en-US" sz="2000" b="1" dirty="0" err="1" smtClean="0">
                <a:latin typeface="Consolas" panose="020B0609020204030204" pitchFamily="49" charset="0"/>
              </a:rPr>
              <a:t>allow_subclass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latin typeface="Consolas" panose="020B0609020204030204" pitchFamily="49" charset="0"/>
              </a:rPr>
              <a:t>MyClassWrapper</a:t>
            </a:r>
            <a:r>
              <a:rPr lang="en-US" sz="2000" dirty="0" smtClean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           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std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::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shared_ptr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MyClass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Wrapper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&gt; </a:t>
            </a:r>
            <a:r>
              <a:rPr lang="en-US" sz="2000" dirty="0" smtClean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       ("</a:t>
            </a:r>
            <a:r>
              <a:rPr lang="en-US" sz="2000" dirty="0" err="1">
                <a:latin typeface="Consolas" panose="020B0609020204030204" pitchFamily="49" charset="0"/>
              </a:rPr>
              <a:t>MyClass</a:t>
            </a:r>
            <a:r>
              <a:rPr lang="en-US" sz="2000" dirty="0" err="1" smtClean="0">
                <a:latin typeface="Consolas" panose="020B0609020204030204" pitchFamily="49" charset="0"/>
              </a:rPr>
              <a:t>Wrapper</a:t>
            </a:r>
            <a:r>
              <a:rPr lang="en-US" sz="2000" dirty="0">
                <a:latin typeface="Consolas" panose="020B0609020204030204" pitchFamily="49" charset="0"/>
              </a:rPr>
              <a:t>", </a:t>
            </a:r>
            <a:r>
              <a:rPr lang="en-US" sz="2000" dirty="0" smtClean="0">
                <a:latin typeface="Consolas" panose="020B0609020204030204" pitchFamily="49" charset="0"/>
              </a:rPr>
              <a:t>"</a:t>
            </a:r>
            <a:r>
              <a:rPr lang="en-US" sz="2000" dirty="0" err="1">
                <a:latin typeface="Consolas" panose="020B0609020204030204" pitchFamily="49" charset="0"/>
              </a:rPr>
              <a:t>MyClass</a:t>
            </a:r>
            <a:r>
              <a:rPr lang="en-US" sz="2000" dirty="0" err="1" smtClean="0">
                <a:latin typeface="Consolas" panose="020B0609020204030204" pitchFamily="49" charset="0"/>
              </a:rPr>
              <a:t>WrapperPtr</a:t>
            </a:r>
            <a:r>
              <a:rPr lang="en-US" sz="2000" dirty="0">
                <a:latin typeface="Consolas" panose="020B0609020204030204" pitchFamily="49" charset="0"/>
              </a:rPr>
              <a:t>");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  <a:endParaRPr lang="ru-RU" sz="2000" dirty="0" smtClean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111</a:t>
            </a:fld>
            <a:endParaRPr lang="ru-RU" dirty="0"/>
          </a:p>
        </p:txBody>
      </p:sp>
      <p:sp>
        <p:nvSpPr>
          <p:cNvPr id="6" name="Стрелка вправо 5"/>
          <p:cNvSpPr/>
          <p:nvPr/>
        </p:nvSpPr>
        <p:spPr>
          <a:xfrm rot="8100000" flipV="1">
            <a:off x="5041655" y="1378178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 rot="8100000" flipV="1">
            <a:off x="5308355" y="2457502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61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26443"/>
            <a:ext cx="3355701" cy="709776"/>
          </a:xfrm>
          <a:solidFill>
            <a:schemeClr val="bg1"/>
          </a:solidFill>
        </p:spPr>
        <p:txBody>
          <a:bodyPr/>
          <a:lstStyle/>
          <a:p>
            <a:r>
              <a:rPr lang="ru-RU" dirty="0" err="1" smtClean="0"/>
              <a:t>Перформанс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112</a:t>
            </a:fld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742654" y="4794675"/>
            <a:ext cx="1401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Photo </a:t>
            </a:r>
            <a:r>
              <a:rPr lang="en-US" sz="1000" dirty="0"/>
              <a:t>by </a:t>
            </a:r>
            <a:r>
              <a:rPr lang="en-US" sz="1000" dirty="0" smtClean="0"/>
              <a:t>tengrinews.kz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23105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Производительность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Рантайм</a:t>
            </a:r>
            <a:endParaRPr lang="en-US" dirty="0"/>
          </a:p>
          <a:p>
            <a:r>
              <a:rPr lang="ru-RU" dirty="0" smtClean="0"/>
              <a:t>Потери на границе </a:t>
            </a:r>
            <a:r>
              <a:rPr lang="en-US" dirty="0" smtClean="0"/>
              <a:t>JS ↔ </a:t>
            </a:r>
            <a:r>
              <a:rPr lang="en-US" dirty="0" err="1" smtClean="0"/>
              <a:t>Wasm</a:t>
            </a:r>
            <a:endParaRPr lang="ru-RU" dirty="0" smtClean="0"/>
          </a:p>
          <a:p>
            <a:r>
              <a:rPr lang="ru-RU" dirty="0"/>
              <a:t>Технология </a:t>
            </a:r>
            <a:r>
              <a:rPr lang="ru-RU" dirty="0" smtClean="0"/>
              <a:t>развивается</a:t>
            </a:r>
            <a:endParaRPr lang="en-US" dirty="0" smtClean="0"/>
          </a:p>
          <a:p>
            <a:r>
              <a:rPr lang="en-US" dirty="0" err="1" smtClean="0"/>
              <a:t>Wasm</a:t>
            </a:r>
            <a:r>
              <a:rPr lang="ru-RU" dirty="0" smtClean="0"/>
              <a:t> ускоряет старт</a:t>
            </a:r>
            <a:endParaRPr lang="ru-RU" dirty="0"/>
          </a:p>
          <a:p>
            <a:r>
              <a:rPr lang="ru-RU" dirty="0" smtClean="0"/>
              <a:t>В синтетике </a:t>
            </a:r>
            <a:r>
              <a:rPr lang="en-US" dirty="0" smtClean="0"/>
              <a:t>— </a:t>
            </a:r>
            <a:r>
              <a:rPr lang="ru-RU" dirty="0" smtClean="0"/>
              <a:t>на уровне </a:t>
            </a:r>
            <a:r>
              <a:rPr lang="en-US" dirty="0" smtClean="0"/>
              <a:t>JS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129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Записать в память </a:t>
            </a:r>
            <a:r>
              <a:rPr lang="en-US" dirty="0" smtClean="0"/>
              <a:t>WASM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newData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b="1" dirty="0"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Uint8Array(…);</a:t>
            </a:r>
          </a:p>
          <a:p>
            <a:pPr marL="0" indent="0">
              <a:buNone/>
            </a:pPr>
            <a:endParaRPr lang="en-US" sz="105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size = </a:t>
            </a:r>
            <a:r>
              <a:rPr lang="en-US" sz="2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newData</a:t>
            </a:r>
            <a:r>
              <a:rPr lang="en-US" sz="2400" dirty="0" err="1" smtClean="0">
                <a:latin typeface="Consolas" panose="020B0609020204030204" pitchFamily="49" charset="0"/>
              </a:rPr>
              <a:t>.byteLength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ptr</a:t>
            </a:r>
            <a:r>
              <a:rPr lang="en-US" sz="2400" dirty="0" smtClean="0"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Module._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malloc</a:t>
            </a:r>
            <a:r>
              <a:rPr lang="en-US" sz="2400" dirty="0">
                <a:latin typeface="Consolas" panose="020B0609020204030204" pitchFamily="49" charset="0"/>
              </a:rPr>
              <a:t>(size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050" b="1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memory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b="1" dirty="0">
                <a:latin typeface="Consolas" panose="020B0609020204030204" pitchFamily="49" charset="0"/>
              </a:rPr>
              <a:t>new </a:t>
            </a:r>
            <a:r>
              <a:rPr lang="en-US" sz="2400" dirty="0" smtClean="0">
                <a:latin typeface="Consolas" panose="020B0609020204030204" pitchFamily="49" charset="0"/>
              </a:rPr>
              <a:t>Uint8Array(</a:t>
            </a:r>
            <a:endParaRPr lang="ru-RU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Module.buffer</a:t>
            </a:r>
            <a:r>
              <a:rPr lang="en-US" sz="2400" dirty="0" smtClean="0"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latin typeface="Consolas" panose="020B0609020204030204" pitchFamily="49" charset="0"/>
              </a:rPr>
              <a:t>ptr</a:t>
            </a:r>
            <a:r>
              <a:rPr lang="en-US" sz="2400" dirty="0" smtClean="0">
                <a:latin typeface="Consolas" panose="020B0609020204030204" pitchFamily="49" charset="0"/>
              </a:rPr>
              <a:t>, size</a:t>
            </a:r>
            <a:endParaRPr lang="ru-RU" sz="24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panose="020B0609020204030204" pitchFamily="49" charset="0"/>
              </a:rPr>
              <a:t>memory.</a:t>
            </a:r>
            <a:r>
              <a:rPr lang="en-US" sz="2400" b="1" dirty="0" err="1" smtClean="0">
                <a:latin typeface="Consolas" panose="020B0609020204030204" pitchFamily="49" charset="0"/>
              </a:rPr>
              <a:t>set</a:t>
            </a:r>
            <a:r>
              <a:rPr lang="en-US" sz="2400" dirty="0" smtClean="0">
                <a:latin typeface="Consolas" panose="020B0609020204030204" pitchFamily="49" charset="0"/>
              </a:rPr>
              <a:t>(</a:t>
            </a:r>
            <a:r>
              <a:rPr lang="en-US" sz="24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newData</a:t>
            </a:r>
            <a:r>
              <a:rPr lang="en-US" sz="2400" dirty="0" smtClean="0">
                <a:latin typeface="Consolas" panose="020B0609020204030204" pitchFamily="49" charset="0"/>
              </a:rPr>
              <a:t>);</a:t>
            </a: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sz="2000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114</a:t>
            </a:fld>
            <a:endParaRPr lang="ru-RU" dirty="0"/>
          </a:p>
        </p:txBody>
      </p:sp>
      <p:sp>
        <p:nvSpPr>
          <p:cNvPr id="5" name="Стрелка вправо 4"/>
          <p:cNvSpPr/>
          <p:nvPr/>
        </p:nvSpPr>
        <p:spPr>
          <a:xfrm rot="8100000" flipV="1">
            <a:off x="1447556" y="628878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 rot="8100000" flipV="1">
            <a:off x="4241553" y="1266628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 rot="8100000" flipV="1">
            <a:off x="3699739" y="1608939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8100000" flipV="1">
            <a:off x="1555415" y="2284861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rot="8100000" flipV="1">
            <a:off x="3461529" y="259727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8100000" flipV="1">
            <a:off x="4479762" y="262738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8100000" flipV="1">
            <a:off x="1841254" y="344001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695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2861715" cy="70977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dirty="0" err="1" smtClean="0"/>
              <a:t>Продакшн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2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AdBlock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AdBlock</a:t>
            </a:r>
            <a:r>
              <a:rPr lang="en-US" dirty="0"/>
              <a:t>, </a:t>
            </a:r>
            <a:r>
              <a:rPr lang="en-US" dirty="0" err="1"/>
              <a:t>AdBlock</a:t>
            </a:r>
            <a:r>
              <a:rPr lang="en-US" dirty="0"/>
              <a:t> Plus, </a:t>
            </a:r>
            <a:r>
              <a:rPr lang="en-US" dirty="0" err="1"/>
              <a:t>uBlock</a:t>
            </a:r>
            <a:r>
              <a:rPr lang="en-US" dirty="0"/>
              <a:t> </a:t>
            </a:r>
            <a:r>
              <a:rPr lang="en-US" dirty="0" smtClean="0"/>
              <a:t>Origin</a:t>
            </a:r>
            <a:endParaRPr lang="ru-RU" dirty="0" smtClean="0"/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-party</a:t>
            </a:r>
            <a:r>
              <a:rPr lang="ru-RU" dirty="0" smtClean="0"/>
              <a:t> </a:t>
            </a:r>
            <a:r>
              <a:rPr lang="en-US" dirty="0" smtClean="0"/>
              <a:t>.</a:t>
            </a:r>
            <a:r>
              <a:rPr lang="en-US" dirty="0" err="1" smtClean="0"/>
              <a:t>wasm</a:t>
            </a:r>
            <a:r>
              <a:rPr lang="en-US" dirty="0" smtClean="0"/>
              <a:t> </a:t>
            </a:r>
            <a:r>
              <a:rPr lang="ru-RU" dirty="0" smtClean="0"/>
              <a:t>блокируется списком </a:t>
            </a:r>
            <a:r>
              <a:rPr lang="en-US" dirty="0" smtClean="0"/>
              <a:t>RU </a:t>
            </a:r>
            <a:r>
              <a:rPr lang="en-US" dirty="0" err="1" smtClean="0"/>
              <a:t>AdList</a:t>
            </a:r>
            <a:endParaRPr lang="en-US" sz="4400" dirty="0" smtClean="0"/>
          </a:p>
          <a:p>
            <a:pPr marL="0" indent="0">
              <a:buNone/>
            </a:pPr>
            <a:r>
              <a:rPr lang="en-US" sz="1700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endParaRPr lang="ru-RU" sz="1700" dirty="0" smtClean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wasm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|$third-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party,xmlhttprequest,domain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</a:rPr>
              <a:t>=~lite.boxshot.com</a:t>
            </a:r>
            <a:endParaRPr lang="en-US" sz="20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endParaRPr lang="en-US" sz="1700" dirty="0" smtClean="0"/>
          </a:p>
          <a:p>
            <a:r>
              <a:rPr lang="ru-RU" b="1" dirty="0" smtClean="0"/>
              <a:t>Решение:</a:t>
            </a:r>
            <a:r>
              <a:rPr lang="ru-RU" dirty="0" smtClean="0"/>
              <a:t> хранить на своем домене</a:t>
            </a:r>
          </a:p>
          <a:p>
            <a:r>
              <a:rPr lang="ru-RU" b="1" dirty="0" smtClean="0"/>
              <a:t>Решение:</a:t>
            </a:r>
            <a:r>
              <a:rPr lang="ru-RU" dirty="0" smtClean="0"/>
              <a:t> переименовать </a:t>
            </a:r>
            <a:r>
              <a:rPr lang="en-US" dirty="0" smtClean="0"/>
              <a:t>.</a:t>
            </a:r>
            <a:r>
              <a:rPr lang="en-US" dirty="0" err="1" smtClean="0"/>
              <a:t>wasm</a:t>
            </a:r>
            <a:r>
              <a:rPr lang="ru-RU" dirty="0"/>
              <a:t>-</a:t>
            </a:r>
            <a:r>
              <a:rPr lang="ru-RU" dirty="0" smtClean="0"/>
              <a:t>файл</a:t>
            </a:r>
            <a:endParaRPr lang="en-US" dirty="0" smtClean="0"/>
          </a:p>
          <a:p>
            <a:pPr marL="0" indent="0">
              <a:buNone/>
            </a:pPr>
            <a:endParaRPr lang="en-US" sz="1050" dirty="0" smtClean="0"/>
          </a:p>
          <a:p>
            <a:pPr marL="0" indent="0" algn="ctr">
              <a:buNone/>
            </a:pPr>
            <a:r>
              <a:rPr lang="en-US" sz="2200" dirty="0" smtClean="0">
                <a:hlinkClick r:id="rId2"/>
              </a:rPr>
              <a:t>https</a:t>
            </a:r>
            <a:r>
              <a:rPr lang="en-US" sz="2200" dirty="0">
                <a:hlinkClick r:id="rId2"/>
              </a:rPr>
              <a:t>://forums.lanik.us/viewforum.php?f=102</a:t>
            </a:r>
            <a:endParaRPr lang="en-US" sz="2200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84" y="205979"/>
            <a:ext cx="842962" cy="8429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059" y="205979"/>
            <a:ext cx="838200" cy="8382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13" y="203639"/>
            <a:ext cx="738187" cy="84054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381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</a:t>
            </a:r>
            <a:r>
              <a:rPr lang="ru-RU" dirty="0" smtClean="0"/>
              <a:t> 69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Liftoff </a:t>
            </a:r>
            <a:r>
              <a:rPr lang="en-US" dirty="0" smtClean="0"/>
              <a:t>— </a:t>
            </a:r>
            <a:r>
              <a:rPr lang="ru-RU" dirty="0"/>
              <a:t>н</a:t>
            </a:r>
            <a:r>
              <a:rPr lang="ru-RU" dirty="0" smtClean="0"/>
              <a:t>овый</a:t>
            </a:r>
            <a:r>
              <a:rPr lang="en-US" dirty="0" smtClean="0"/>
              <a:t> </a:t>
            </a:r>
            <a:r>
              <a:rPr lang="en-US" dirty="0" smtClean="0"/>
              <a:t>baseline</a:t>
            </a:r>
            <a:r>
              <a:rPr lang="ru-RU" dirty="0"/>
              <a:t>-</a:t>
            </a:r>
            <a:r>
              <a:rPr lang="ru-RU" dirty="0" smtClean="0"/>
              <a:t>компилятор </a:t>
            </a:r>
            <a:r>
              <a:rPr lang="en-US" dirty="0" err="1" smtClean="0"/>
              <a:t>Wasm</a:t>
            </a:r>
            <a:endParaRPr lang="en-US" dirty="0" smtClean="0"/>
          </a:p>
          <a:p>
            <a:r>
              <a:rPr lang="ru-RU" dirty="0" smtClean="0"/>
              <a:t>Внезапно</a:t>
            </a:r>
            <a:r>
              <a:rPr lang="en-US" dirty="0" smtClean="0"/>
              <a:t>,</a:t>
            </a:r>
            <a:r>
              <a:rPr lang="ru-RU" dirty="0" smtClean="0"/>
              <a:t> </a:t>
            </a:r>
            <a:r>
              <a:rPr lang="en-US" dirty="0"/>
              <a:t>crash</a:t>
            </a:r>
            <a:r>
              <a:rPr lang="ru-RU" dirty="0"/>
              <a:t> </a:t>
            </a:r>
            <a:r>
              <a:rPr lang="ru-RU" dirty="0" smtClean="0"/>
              <a:t>браузера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bisect</a:t>
            </a:r>
            <a:endParaRPr lang="ru-RU" dirty="0"/>
          </a:p>
          <a:p>
            <a:r>
              <a:rPr lang="en-US" dirty="0" smtClean="0"/>
              <a:t>DISABLE_EXCEPTION_CATCHING=0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117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2" y="205979"/>
            <a:ext cx="993228" cy="9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7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Sentry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из </a:t>
            </a:r>
            <a:r>
              <a:rPr lang="ru-RU" dirty="0" err="1" smtClean="0"/>
              <a:t>стектрейсов</a:t>
            </a:r>
            <a:r>
              <a:rPr lang="ru-RU" dirty="0" smtClean="0"/>
              <a:t> пропадает </a:t>
            </a:r>
            <a:r>
              <a:rPr lang="en-US" dirty="0" err="1" smtClean="0"/>
              <a:t>wasm</a:t>
            </a:r>
            <a:endParaRPr lang="en-US" dirty="0" smtClean="0"/>
          </a:p>
          <a:p>
            <a:r>
              <a:rPr lang="ru-RU" dirty="0" err="1" smtClean="0"/>
              <a:t>патч</a:t>
            </a:r>
            <a:r>
              <a:rPr lang="ru-RU" dirty="0" smtClean="0"/>
              <a:t> на </a:t>
            </a:r>
            <a:r>
              <a:rPr lang="en-US" dirty="0" err="1" smtClean="0"/>
              <a:t>traceKit</a:t>
            </a:r>
            <a:r>
              <a:rPr lang="ru-RU" dirty="0" smtClean="0"/>
              <a:t> в </a:t>
            </a:r>
            <a:r>
              <a:rPr lang="en-US" dirty="0" smtClean="0"/>
              <a:t>Raven</a:t>
            </a:r>
            <a:endParaRPr lang="en-US" dirty="0"/>
          </a:p>
          <a:p>
            <a:r>
              <a:rPr lang="ru-RU" dirty="0" smtClean="0"/>
              <a:t>применяем при </a:t>
            </a:r>
            <a:r>
              <a:rPr lang="en-US" b="1" dirty="0" err="1" smtClean="0"/>
              <a:t>npm</a:t>
            </a:r>
            <a:r>
              <a:rPr lang="en-US" b="1" dirty="0" smtClean="0"/>
              <a:t> install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09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119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Платформы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Windows</a:t>
            </a:r>
            <a:r>
              <a:rPr lang="en-US" dirty="0"/>
              <a:t>, Linux, Android, iOS, Web, </a:t>
            </a:r>
            <a:r>
              <a:rPr lang="en-US" dirty="0" err="1"/>
              <a:t>Tizen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83" y="2138566"/>
            <a:ext cx="995892" cy="99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653" y="2138566"/>
            <a:ext cx="829910" cy="99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Ð°ÑÑÐ¸Ð½ÐºÐ¸ Ð¿Ð¾ Ð·Ð°Ð¿ÑÐ¾ÑÑ andro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41" y="2155410"/>
            <a:ext cx="980273" cy="97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592" y="2138566"/>
            <a:ext cx="890680" cy="89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9" r="29663" b="26170"/>
          <a:stretch/>
        </p:blipFill>
        <p:spPr>
          <a:xfrm>
            <a:off x="6130150" y="2241515"/>
            <a:ext cx="956229" cy="871210"/>
          </a:xfrm>
          <a:prstGeom prst="rect">
            <a:avLst/>
          </a:prstGeom>
        </p:spPr>
      </p:pic>
      <p:pic>
        <p:nvPicPr>
          <p:cNvPr id="1034" name="Picture 10" descr="ÐÐ°ÑÑÐ¸Ð½ÐºÐ¸ Ð¿Ð¾ Ð·Ð°Ð¿ÑÐ¾ÑÑ tize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57" y="2155410"/>
            <a:ext cx="932185" cy="89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68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120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5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000" dirty="0" err="1" smtClean="0"/>
              <a:t>WebAssembly</a:t>
            </a:r>
            <a:r>
              <a:rPr lang="ru-RU" sz="3000" dirty="0" smtClean="0"/>
              <a:t> </a:t>
            </a:r>
            <a:r>
              <a:rPr lang="ru-RU" sz="3000" dirty="0"/>
              <a:t>уже можно использовать в </a:t>
            </a:r>
            <a:r>
              <a:rPr lang="ru-RU" sz="3000" dirty="0" smtClean="0"/>
              <a:t>бою</a:t>
            </a:r>
            <a:endParaRPr lang="ru-RU" sz="3000" dirty="0"/>
          </a:p>
          <a:p>
            <a:r>
              <a:rPr lang="ru-RU" sz="3000" dirty="0" err="1" smtClean="0"/>
              <a:t>Портировать</a:t>
            </a:r>
            <a:r>
              <a:rPr lang="ru-RU" sz="3000" dirty="0" smtClean="0"/>
              <a:t> большое приложение </a:t>
            </a:r>
            <a:r>
              <a:rPr lang="ru-RU" sz="3000" dirty="0"/>
              <a:t>— </a:t>
            </a:r>
            <a:r>
              <a:rPr lang="ru-RU" sz="3000" dirty="0" smtClean="0"/>
              <a:t>реально</a:t>
            </a:r>
          </a:p>
          <a:p>
            <a:r>
              <a:rPr lang="ru-RU" sz="3000" dirty="0" smtClean="0"/>
              <a:t>Мы сделали за </a:t>
            </a:r>
            <a:r>
              <a:rPr lang="en-US" sz="3000" dirty="0" smtClean="0"/>
              <a:t>8</a:t>
            </a:r>
            <a:r>
              <a:rPr lang="ru-RU" sz="3000" dirty="0" smtClean="0"/>
              <a:t> месяцев</a:t>
            </a:r>
            <a:endParaRPr lang="ru-RU" sz="3000" dirty="0"/>
          </a:p>
          <a:p>
            <a:r>
              <a:rPr lang="ru-RU" sz="3000" dirty="0" smtClean="0"/>
              <a:t>Инструменты ещё слабые</a:t>
            </a:r>
          </a:p>
          <a:p>
            <a:r>
              <a:rPr lang="ru-RU" sz="3000" dirty="0"/>
              <a:t>Скорость на уровне JS</a:t>
            </a:r>
          </a:p>
          <a:p>
            <a:endParaRPr lang="ru-RU" sz="3000" dirty="0"/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468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Рекомендую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000" dirty="0" smtClean="0"/>
              <a:t>Берите </a:t>
            </a:r>
            <a:r>
              <a:rPr lang="en-US" sz="3000" dirty="0" err="1" smtClean="0"/>
              <a:t>Emscripten</a:t>
            </a:r>
            <a:r>
              <a:rPr lang="en-US" sz="3000" dirty="0" smtClean="0"/>
              <a:t> </a:t>
            </a:r>
            <a:r>
              <a:rPr lang="ru-RU" sz="3000" dirty="0"/>
              <a:t>и </a:t>
            </a:r>
            <a:r>
              <a:rPr lang="en-US" sz="3000" dirty="0" err="1" smtClean="0"/>
              <a:t>Embind</a:t>
            </a:r>
            <a:endParaRPr lang="ru-RU" sz="3000" dirty="0" smtClean="0"/>
          </a:p>
          <a:p>
            <a:r>
              <a:rPr lang="ru-RU" sz="3000" dirty="0" smtClean="0"/>
              <a:t>Тесты </a:t>
            </a:r>
            <a:r>
              <a:rPr lang="ru-RU" sz="3000" dirty="0"/>
              <a:t>на </a:t>
            </a:r>
            <a:r>
              <a:rPr lang="ru-RU" sz="3000" dirty="0" err="1" smtClean="0"/>
              <a:t>Emscripten</a:t>
            </a:r>
            <a:r>
              <a:rPr lang="ru-RU" sz="3000" dirty="0"/>
              <a:t> </a:t>
            </a:r>
            <a:r>
              <a:rPr lang="ru-RU" sz="3000" dirty="0" smtClean="0"/>
              <a:t>— </a:t>
            </a:r>
            <a:r>
              <a:rPr lang="ru-RU" sz="3000" dirty="0" smtClean="0"/>
              <a:t>лучшая </a:t>
            </a:r>
            <a:r>
              <a:rPr lang="ru-RU" sz="3000" dirty="0" smtClean="0"/>
              <a:t>документация</a:t>
            </a:r>
          </a:p>
          <a:p>
            <a:r>
              <a:rPr lang="ru-RU" sz="3000" dirty="0" smtClean="0"/>
              <a:t>Для сбора ошибок подойдет </a:t>
            </a:r>
            <a:r>
              <a:rPr lang="en-US" sz="3000" dirty="0" smtClean="0"/>
              <a:t>Sentry</a:t>
            </a:r>
            <a:endParaRPr lang="ru-RU" sz="3000" dirty="0"/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902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Спасибо! Вопросы?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Андрей Нагих</a:t>
            </a:r>
          </a:p>
          <a:p>
            <a:pPr marL="0" indent="0">
              <a:buNone/>
            </a:pPr>
            <a:r>
              <a:rPr lang="ru-RU" sz="2400" dirty="0" err="1" smtClean="0"/>
              <a:t>Инетра</a:t>
            </a:r>
            <a:r>
              <a:rPr lang="ru-RU" sz="2400" dirty="0" smtClean="0"/>
              <a:t>, </a:t>
            </a:r>
            <a:r>
              <a:rPr lang="en-US" sz="2400" dirty="0" err="1" smtClean="0"/>
              <a:t>Bytefog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000" dirty="0" smtClean="0"/>
              <a:t> 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u="sng" dirty="0" smtClean="0">
                <a:solidFill>
                  <a:srgbClr val="0000FF"/>
                </a:solidFill>
                <a:hlinkClick r:id="rId2"/>
              </a:rPr>
              <a:t>andrey@nagih.ru</a:t>
            </a:r>
            <a:endParaRPr lang="en-US" sz="2400" u="sng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hlinkClick r:id="rId3"/>
              </a:rPr>
              <a:t>t.me/</a:t>
            </a:r>
            <a:r>
              <a:rPr lang="en-US" sz="2400" dirty="0" err="1" smtClean="0">
                <a:hlinkClick r:id="rId3"/>
              </a:rPr>
              <a:t>andrnag</a:t>
            </a:r>
            <a:endParaRPr lang="en-US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76" y="1200151"/>
            <a:ext cx="2676627" cy="2676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7800" y="3829034"/>
            <a:ext cx="298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>
                <a:solidFill>
                  <a:srgbClr val="0000FF"/>
                </a:solidFill>
                <a:hlinkClick r:id="rId5"/>
              </a:rPr>
              <a:t>https://bit.ly/andrnag</a:t>
            </a:r>
            <a:endParaRPr lang="ru-RU" sz="2400" u="sng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0165" y="4783850"/>
            <a:ext cx="607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Icons </a:t>
            </a:r>
            <a:r>
              <a:rPr lang="en-US" sz="1000" dirty="0"/>
              <a:t>made by </a:t>
            </a:r>
            <a:r>
              <a:rPr lang="en-US" sz="1000" dirty="0" smtClean="0"/>
              <a:t>Pixel perfect </a:t>
            </a:r>
            <a:r>
              <a:rPr lang="en-US" sz="1000" dirty="0"/>
              <a:t>from </a:t>
            </a:r>
            <a:r>
              <a:rPr lang="en-US" sz="1000" dirty="0" smtClean="0">
                <a:hlinkClick r:id="rId6" tooltip="Flaticon"/>
              </a:rPr>
              <a:t>www.flaticon.com</a:t>
            </a:r>
            <a:r>
              <a:rPr lang="ru-RU" sz="1000" dirty="0" smtClean="0"/>
              <a:t>. </a:t>
            </a:r>
            <a:r>
              <a:rPr lang="en-US" sz="1000" dirty="0" smtClean="0"/>
              <a:t>All </a:t>
            </a:r>
            <a:r>
              <a:rPr lang="en-US" sz="1000" dirty="0"/>
              <a:t>images was taken from </a:t>
            </a:r>
            <a:r>
              <a:rPr lang="en-US" sz="1000" dirty="0" err="1">
                <a:hlinkClick r:id="rId7"/>
              </a:rPr>
              <a:t>Freepik</a:t>
            </a:r>
            <a:r>
              <a:rPr lang="en-US" sz="1000" dirty="0"/>
              <a:t>, </a:t>
            </a:r>
            <a:r>
              <a:rPr lang="en-US" sz="1000" dirty="0" err="1" smtClean="0">
                <a:hlinkClick r:id="rId8"/>
              </a:rPr>
              <a:t>Vecteezy</a:t>
            </a:r>
            <a:r>
              <a:rPr lang="en-US" sz="1000" dirty="0" smtClean="0"/>
              <a:t>.</a:t>
            </a:r>
            <a:endParaRPr lang="ru-RU" sz="1000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094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5472</a:t>
            </a:r>
            <a:r>
              <a:rPr lang="ru-RU" dirty="0" smtClean="0"/>
              <a:t>×</a:t>
            </a:r>
            <a:r>
              <a:rPr lang="en-US" dirty="0" smtClean="0"/>
              <a:t>3078</a:t>
            </a:r>
            <a:r>
              <a:rPr lang="ru-RU" dirty="0" smtClean="0"/>
              <a:t> (меньше лучше; разы</a:t>
            </a:r>
            <a:r>
              <a:rPr lang="en-US" dirty="0" smtClean="0"/>
              <a:t>)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00150"/>
          <a:ext cx="8229600" cy="3394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327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Производительность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Графические фильтры</a:t>
            </a:r>
            <a:endParaRPr lang="ru-RU" sz="1400" dirty="0" smtClean="0"/>
          </a:p>
          <a:p>
            <a:pPr marL="0" indent="0">
              <a:buNone/>
            </a:pPr>
            <a:r>
              <a:rPr lang="en-US" sz="2700" dirty="0" smtClean="0">
                <a:hlinkClick r:id="rId2"/>
              </a:rPr>
              <a:t>https</a:t>
            </a:r>
            <a:r>
              <a:rPr lang="en-US" sz="2700" dirty="0">
                <a:hlinkClick r:id="rId2"/>
              </a:rPr>
              <a:t>://</a:t>
            </a:r>
            <a:r>
              <a:rPr lang="en-US" sz="2700" dirty="0" smtClean="0">
                <a:hlinkClick r:id="rId2"/>
              </a:rPr>
              <a:t>github.com/andrnag/wasm_cpp_bench</a:t>
            </a:r>
            <a:endParaRPr lang="en-US" sz="1100" dirty="0"/>
          </a:p>
          <a:p>
            <a:r>
              <a:rPr lang="en-US" sz="2700" dirty="0" smtClean="0"/>
              <a:t>Chrome 65.0.3325.181 (64-bit)</a:t>
            </a:r>
            <a:endParaRPr lang="ru-RU" sz="2700" dirty="0" smtClean="0"/>
          </a:p>
          <a:p>
            <a:r>
              <a:rPr lang="en-US" sz="2700" dirty="0" smtClean="0"/>
              <a:t>Core i5-4690</a:t>
            </a:r>
            <a:endParaRPr lang="ru-RU" sz="2700" dirty="0"/>
          </a:p>
          <a:p>
            <a:r>
              <a:rPr lang="en-US" sz="2700" dirty="0" smtClean="0"/>
              <a:t>24gb ram</a:t>
            </a:r>
            <a:endParaRPr lang="ru-RU" sz="2700" dirty="0" smtClean="0"/>
          </a:p>
          <a:p>
            <a:pPr marL="0" indent="0">
              <a:buNone/>
            </a:pPr>
            <a:r>
              <a:rPr lang="ru-RU" sz="2700" dirty="0" smtClean="0"/>
              <a:t>5  замеров, отброшены </a:t>
            </a:r>
            <a:r>
              <a:rPr lang="en-US" sz="2700" dirty="0" smtClean="0"/>
              <a:t>max </a:t>
            </a:r>
            <a:r>
              <a:rPr lang="ru-RU" sz="2700" dirty="0" smtClean="0"/>
              <a:t>и</a:t>
            </a:r>
            <a:r>
              <a:rPr lang="en-US" sz="2700" dirty="0" smtClean="0"/>
              <a:t> min, </a:t>
            </a:r>
            <a:r>
              <a:rPr lang="ru-RU" sz="2700" dirty="0" smtClean="0"/>
              <a:t>далее усреднение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956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Доступные языки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C/</a:t>
            </a:r>
            <a:r>
              <a:rPr lang="en-US" b="1" dirty="0" smtClean="0"/>
              <a:t>C++</a:t>
            </a:r>
          </a:p>
          <a:p>
            <a:r>
              <a:rPr lang="en-US" dirty="0" smtClean="0"/>
              <a:t>Rust</a:t>
            </a:r>
          </a:p>
          <a:p>
            <a:r>
              <a:rPr lang="en-US" dirty="0" err="1" smtClean="0"/>
              <a:t>Lua</a:t>
            </a:r>
            <a:r>
              <a:rPr lang="en-US" dirty="0" smtClean="0"/>
              <a:t>, </a:t>
            </a:r>
            <a:r>
              <a:rPr lang="en-US" dirty="0" err="1" smtClean="0"/>
              <a:t>Brainfuck</a:t>
            </a:r>
            <a:r>
              <a:rPr lang="en-US" dirty="0" smtClean="0"/>
              <a:t> — </a:t>
            </a:r>
            <a:r>
              <a:rPr lang="ru-RU" dirty="0" smtClean="0"/>
              <a:t>интерпретаторы в </a:t>
            </a:r>
            <a:r>
              <a:rPr lang="en-US" dirty="0" smtClean="0"/>
              <a:t>WASM</a:t>
            </a:r>
          </a:p>
          <a:p>
            <a:r>
              <a:rPr lang="en-US" dirty="0" err="1" smtClean="0"/>
              <a:t>Kotlin</a:t>
            </a:r>
            <a:r>
              <a:rPr lang="en-US" dirty="0" smtClean="0"/>
              <a:t>/Native, Go — </a:t>
            </a:r>
            <a:r>
              <a:rPr lang="ru-RU" dirty="0" smtClean="0"/>
              <a:t>заявили, надо следить</a:t>
            </a:r>
          </a:p>
          <a:p>
            <a:r>
              <a:rPr lang="en-US" dirty="0" err="1" smtClean="0"/>
              <a:t>Wah</a:t>
            </a:r>
            <a:r>
              <a:rPr lang="en-US" dirty="0" smtClean="0"/>
              <a:t> —</a:t>
            </a:r>
            <a:r>
              <a:rPr lang="ru-RU" dirty="0" smtClean="0"/>
              <a:t> ассемблер с человеческим лицом</a:t>
            </a:r>
          </a:p>
          <a:p>
            <a:r>
              <a:rPr lang="ru-RU" dirty="0" smtClean="0"/>
              <a:t>Все остальное — в стадии эксперимента</a:t>
            </a:r>
            <a:endParaRPr lang="en-US" dirty="0" smtClean="0"/>
          </a:p>
          <a:p>
            <a:pPr marL="0" indent="0" algn="ctr">
              <a:buNone/>
            </a:pP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github.com/appcypher/awesome-wasm-langs</a:t>
            </a:r>
            <a:endParaRPr lang="ru-RU" sz="1800" dirty="0" smtClean="0"/>
          </a:p>
          <a:p>
            <a:pPr marL="0" indent="0" algn="ctr">
              <a:buNone/>
            </a:pPr>
            <a:r>
              <a:rPr lang="en-US" sz="1800" dirty="0">
                <a:hlinkClick r:id="rId3"/>
              </a:rPr>
              <a:t>https://stackoverflow.com/a/47483989</a:t>
            </a:r>
            <a:endParaRPr lang="ru-RU" sz="1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89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Pointers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smtClean="0"/>
              <a:t>Создаем объект сразу как </a:t>
            </a:r>
            <a:r>
              <a:rPr lang="en-US" dirty="0" err="1" smtClean="0"/>
              <a:t>shared_ptr</a:t>
            </a:r>
            <a:endParaRPr lang="en-US" dirty="0" smtClean="0"/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EMSCRIPTEN_BINDINGS(</a:t>
            </a:r>
            <a:r>
              <a:rPr lang="en-US" sz="2000" dirty="0" err="1" smtClean="0">
                <a:latin typeface="Consolas" panose="020B0609020204030204" pitchFamily="49" charset="0"/>
              </a:rPr>
              <a:t>construct_as_smart_pointer</a:t>
            </a:r>
            <a:r>
              <a:rPr lang="en-US" sz="2000" dirty="0" smtClean="0">
                <a:latin typeface="Consolas" panose="020B0609020204030204" pitchFamily="49" charset="0"/>
              </a:rPr>
              <a:t>)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  </a:t>
            </a:r>
            <a:r>
              <a:rPr lang="en-US" sz="2000" b="1" dirty="0" smtClean="0">
                <a:latin typeface="Consolas" panose="020B0609020204030204" pitchFamily="49" charset="0"/>
              </a:rPr>
              <a:t>class</a:t>
            </a:r>
            <a:r>
              <a:rPr lang="en-US" sz="2000" dirty="0" smtClean="0">
                <a:latin typeface="Consolas" panose="020B0609020204030204" pitchFamily="49" charset="0"/>
              </a:rPr>
              <a:t>_&lt;</a:t>
            </a:r>
            <a:r>
              <a:rPr lang="en-US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MyClass</a:t>
            </a:r>
            <a:r>
              <a:rPr lang="en-US" sz="2000" dirty="0" smtClean="0">
                <a:latin typeface="Consolas" panose="020B0609020204030204" pitchFamily="49" charset="0"/>
              </a:rPr>
              <a:t>&gt;("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</a:rPr>
              <a:t>MyClass</a:t>
            </a:r>
            <a:r>
              <a:rPr lang="en-US" sz="2000" dirty="0" smtClean="0">
                <a:latin typeface="Consolas" panose="020B0609020204030204" pitchFamily="49" charset="0"/>
              </a:rPr>
              <a:t>")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    </a:t>
            </a:r>
            <a:r>
              <a:rPr lang="en-US" sz="2000" dirty="0"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latin typeface="Consolas" panose="020B0609020204030204" pitchFamily="49" charset="0"/>
              </a:rPr>
              <a:t>smart_ptr_constructor</a:t>
            </a:r>
            <a:r>
              <a:rPr lang="en-US" sz="2000" dirty="0" smtClean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</a:t>
            </a:r>
            <a:r>
              <a:rPr lang="en-US" sz="20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000" u="sng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MyClass</a:t>
            </a:r>
            <a:r>
              <a:rPr lang="en-US" sz="20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  &amp;</a:t>
            </a:r>
            <a:r>
              <a:rPr lang="en-US" sz="2000" dirty="0" err="1">
                <a:latin typeface="Consolas" panose="020B0609020204030204" pitchFamily="49" charset="0"/>
              </a:rPr>
              <a:t>std</a:t>
            </a:r>
            <a:r>
              <a:rPr lang="en-US" sz="2000" dirty="0">
                <a:latin typeface="Consolas" panose="020B0609020204030204" pitchFamily="49" charset="0"/>
              </a:rPr>
              <a:t>::</a:t>
            </a:r>
            <a:r>
              <a:rPr lang="en-US" sz="2000" dirty="0" err="1" smtClean="0">
                <a:latin typeface="Consolas" panose="020B0609020204030204" pitchFamily="49" charset="0"/>
              </a:rPr>
              <a:t>make_shared</a:t>
            </a:r>
            <a:r>
              <a:rPr lang="en-US" sz="2000" dirty="0" smtClean="0"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MyClass</a:t>
            </a:r>
            <a:r>
              <a:rPr lang="en-US" sz="2000" dirty="0" smtClean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</a:rPr>
              <a:t>   );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66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Pointers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Возможность передавать как </a:t>
            </a:r>
            <a:r>
              <a:rPr lang="en-US" dirty="0" err="1" smtClean="0"/>
              <a:t>shared_ptr</a:t>
            </a:r>
            <a:endParaRPr lang="en-US" dirty="0"/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</a:rPr>
              <a:t>EMSCRIPTEN_BINDINGS(</a:t>
            </a:r>
            <a:r>
              <a:rPr lang="en-US" sz="2000" dirty="0" err="1" smtClean="0">
                <a:latin typeface="Consolas" panose="020B0609020204030204" pitchFamily="49" charset="0"/>
              </a:rPr>
              <a:t>pass_as_smart_pointer</a:t>
            </a:r>
            <a:r>
              <a:rPr lang="en-US" sz="2000" dirty="0" smtClean="0">
                <a:latin typeface="Consolas" panose="020B0609020204030204" pitchFamily="49" charset="0"/>
              </a:rPr>
              <a:t>) </a:t>
            </a:r>
            <a:r>
              <a:rPr lang="en-US" sz="20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sz="2000" b="1" dirty="0"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_&lt;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MyClass</a:t>
            </a:r>
            <a:r>
              <a:rPr lang="en-US" sz="2000" dirty="0">
                <a:latin typeface="Consolas" panose="020B0609020204030204" pitchFamily="49" charset="0"/>
              </a:rPr>
              <a:t>&gt;("</a:t>
            </a:r>
            <a:r>
              <a:rPr lang="en-US" sz="2000" dirty="0" err="1">
                <a:solidFill>
                  <a:srgbClr val="00B0F0"/>
                </a:solidFill>
                <a:latin typeface="Consolas" panose="020B0609020204030204" pitchFamily="49" charset="0"/>
              </a:rPr>
              <a:t>MyClass</a:t>
            </a:r>
            <a:r>
              <a:rPr lang="en-US" sz="2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.</a:t>
            </a:r>
            <a:r>
              <a:rPr lang="en-US" sz="2000" b="1" dirty="0">
                <a:latin typeface="Consolas" panose="020B0609020204030204" pitchFamily="49" charset="0"/>
              </a:rPr>
              <a:t>constructor</a:t>
            </a:r>
            <a:r>
              <a:rPr lang="en-US" sz="2000" dirty="0">
                <a:latin typeface="Consolas" panose="020B0609020204030204" pitchFamily="49" charset="0"/>
              </a:rPr>
              <a:t>&lt;&gt;()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  .</a:t>
            </a:r>
            <a:r>
              <a:rPr lang="en-US" sz="2000" b="1" dirty="0" err="1">
                <a:latin typeface="Consolas" panose="020B0609020204030204" pitchFamily="49" charset="0"/>
              </a:rPr>
              <a:t>smart_ptr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std</a:t>
            </a:r>
            <a:r>
              <a:rPr lang="en-US" sz="2000" dirty="0">
                <a:latin typeface="Consolas" panose="020B0609020204030204" pitchFamily="49" charset="0"/>
              </a:rPr>
              <a:t>::</a:t>
            </a:r>
            <a:r>
              <a:rPr lang="en-US" sz="2000" dirty="0" err="1">
                <a:latin typeface="Consolas" panose="020B0609020204030204" pitchFamily="49" charset="0"/>
              </a:rPr>
              <a:t>shared_ptr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</a:rPr>
              <a:t>MyClass</a:t>
            </a:r>
            <a:r>
              <a:rPr lang="en-US" sz="2000" dirty="0" smtClean="0">
                <a:latin typeface="Consolas" panose="020B0609020204030204" pitchFamily="49" charset="0"/>
              </a:rPr>
              <a:t>&gt;&gt;(</a:t>
            </a:r>
            <a:r>
              <a:rPr lang="en-US" sz="20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000" u="sng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MyClass</a:t>
            </a:r>
            <a:r>
              <a:rPr lang="en-US" sz="20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smtClean="0">
                <a:latin typeface="Consolas" panose="020B0609020204030204" pitchFamily="49" charset="0"/>
              </a:rPr>
              <a:t>);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ru-RU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60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1566863"/>
            <a:ext cx="4600575" cy="2009775"/>
          </a:xfr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68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3" y="1566863"/>
            <a:ext cx="4600575" cy="2009775"/>
          </a:xfr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945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19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52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err="1" smtClean="0"/>
              <a:t>Портировать</a:t>
            </a:r>
            <a:r>
              <a:rPr lang="ru-RU" dirty="0" smtClean="0"/>
              <a:t> </a:t>
            </a:r>
            <a:r>
              <a:rPr lang="ru-RU" dirty="0"/>
              <a:t>C++ приложение в браузер, </a:t>
            </a:r>
            <a:r>
              <a:rPr lang="ru-RU" dirty="0" err="1"/>
              <a:t>переиспользуя</a:t>
            </a:r>
            <a:r>
              <a:rPr lang="ru-RU" dirty="0"/>
              <a:t> максимум кода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9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9" y="1608082"/>
            <a:ext cx="1706617" cy="170661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5" r="29238" b="29264"/>
          <a:stretch/>
        </p:blipFill>
        <p:spPr>
          <a:xfrm>
            <a:off x="6653047" y="1608082"/>
            <a:ext cx="1996506" cy="1778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24" y="1610053"/>
            <a:ext cx="1704646" cy="1704646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Выбор технологии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6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Команда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37" y="1200150"/>
            <a:ext cx="980399" cy="3394075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34" y="1063229"/>
            <a:ext cx="615636" cy="615636"/>
          </a:xfrm>
          <a:prstGeom prst="rect">
            <a:avLst/>
          </a:prstGeom>
        </p:spPr>
      </p:pic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42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Привет!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Работаю </a:t>
            </a:r>
            <a:r>
              <a:rPr lang="ru-RU" dirty="0"/>
              <a:t>в </a:t>
            </a:r>
            <a:r>
              <a:rPr lang="ru-RU" dirty="0" err="1"/>
              <a:t>Инетре</a:t>
            </a:r>
            <a:r>
              <a:rPr lang="ru-RU" dirty="0"/>
              <a:t>, </a:t>
            </a:r>
            <a:r>
              <a:rPr lang="ru-RU" dirty="0" smtClean="0"/>
              <a:t>в Новосибирске</a:t>
            </a:r>
          </a:p>
          <a:p>
            <a:endParaRPr lang="en-US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96" y="1693333"/>
            <a:ext cx="4688808" cy="104986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2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Команда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37" y="1200150"/>
            <a:ext cx="980399" cy="3394075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34" y="1063229"/>
            <a:ext cx="615636" cy="6156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42" y="1200149"/>
            <a:ext cx="981716" cy="33940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08" y="1063229"/>
            <a:ext cx="615636" cy="61563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277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Идеальная команда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37" y="1200150"/>
            <a:ext cx="980399" cy="3394075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34" y="1063229"/>
            <a:ext cx="615636" cy="6156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42" y="1200149"/>
            <a:ext cx="981716" cy="33940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08" y="1063229"/>
            <a:ext cx="615636" cy="6156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43" y="2049517"/>
            <a:ext cx="1675428" cy="254470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66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Идеальная команда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37" y="1200150"/>
            <a:ext cx="980399" cy="3394075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34" y="1063229"/>
            <a:ext cx="615636" cy="6156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242" y="1200149"/>
            <a:ext cx="981716" cy="33940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08" y="1063229"/>
            <a:ext cx="615636" cy="6156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08" y="2049517"/>
            <a:ext cx="1673868" cy="2542338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424560" y="4804609"/>
            <a:ext cx="2133600" cy="273844"/>
          </a:xfrm>
        </p:spPr>
        <p:txBody>
          <a:bodyPr/>
          <a:lstStyle/>
          <a:p>
            <a:fld id="{1FEB601F-72D7-314C-B49F-2D7C961BC6D9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43" y="2049517"/>
            <a:ext cx="1675428" cy="25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en-US" dirty="0" err="1" smtClean="0"/>
              <a:t>WebAssembly</a:t>
            </a:r>
            <a:r>
              <a:rPr lang="ru-RU" dirty="0"/>
              <a:t>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Переносимый байт-код для исполнения в виртуальной машине </a:t>
            </a:r>
            <a:r>
              <a:rPr lang="en-US" dirty="0" smtClean="0"/>
              <a:t>JavaScript</a:t>
            </a:r>
            <a:endParaRPr lang="ru-RU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ru-RU" sz="2000" dirty="0" smtClean="0"/>
              <a:t>Сергей </a:t>
            </a:r>
            <a:r>
              <a:rPr lang="ru-RU" sz="2000" dirty="0" err="1" smtClean="0"/>
              <a:t>Рубанов</a:t>
            </a:r>
            <a:r>
              <a:rPr lang="ru-RU" sz="2000" dirty="0" smtClean="0"/>
              <a:t>. Понятно о </a:t>
            </a:r>
            <a:r>
              <a:rPr lang="ru-RU" sz="2000" dirty="0" err="1" smtClean="0"/>
              <a:t>WebAssembly</a:t>
            </a:r>
            <a:r>
              <a:rPr lang="ru-RU" sz="2000" dirty="0" smtClean="0"/>
              <a:t> — </a:t>
            </a:r>
            <a:r>
              <a:rPr lang="ru-RU" sz="2000" u="sng" dirty="0" smtClean="0">
                <a:hlinkClick r:id="rId3"/>
              </a:rPr>
              <a:t>https://2018.codefest.ru/lecture/1324/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23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64" b="26170"/>
          <a:stretch/>
        </p:blipFill>
        <p:spPr>
          <a:xfrm>
            <a:off x="6809104" y="205979"/>
            <a:ext cx="1877696" cy="10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Ограничения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Выполняется в песочнице браузера</a:t>
            </a:r>
          </a:p>
          <a:p>
            <a:r>
              <a:rPr lang="ru-RU" b="1" dirty="0"/>
              <a:t>Не может больше, чем может </a:t>
            </a:r>
            <a:r>
              <a:rPr lang="en-US" b="1" dirty="0" smtClean="0"/>
              <a:t>JavaScript</a:t>
            </a:r>
            <a:endParaRPr lang="en-US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64" b="26170"/>
          <a:stretch/>
        </p:blipFill>
        <p:spPr>
          <a:xfrm>
            <a:off x="6809104" y="205979"/>
            <a:ext cx="1877696" cy="1021976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580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 заменяем?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792264"/>
              </p:ext>
            </p:extLst>
          </p:nvPr>
        </p:nvGraphicFramePr>
        <p:xfrm>
          <a:off x="457200" y="1200150"/>
          <a:ext cx="8229600" cy="32004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2568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727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C++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Wasm</a:t>
                      </a:r>
                      <a:r>
                        <a:rPr lang="en-US" sz="2400" dirty="0" smtClean="0"/>
                        <a:t> + JS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FileSystem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LocalStorage</a:t>
                      </a:r>
                      <a:r>
                        <a:rPr lang="en-US" sz="2400" dirty="0" smtClean="0"/>
                        <a:t>, Cookie, </a:t>
                      </a:r>
                      <a:r>
                        <a:rPr lang="en-US" sz="2400" dirty="0" err="1" smtClean="0"/>
                        <a:t>IndexedDB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Network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XHR, fetch, </a:t>
                      </a:r>
                      <a:r>
                        <a:rPr lang="en-US" sz="2400" dirty="0" err="1" smtClean="0"/>
                        <a:t>WebSocket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Random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Math.random</a:t>
                      </a:r>
                      <a:r>
                        <a:rPr lang="en-US" sz="2400" dirty="0" smtClean="0"/>
                        <a:t>()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printf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console.log()</a:t>
                      </a:r>
                      <a:endParaRPr lang="ru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Async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Poll </a:t>
                      </a:r>
                      <a:r>
                        <a:rPr lang="ru-RU" sz="2400" dirty="0" smtClean="0"/>
                        <a:t>+ </a:t>
                      </a:r>
                      <a:r>
                        <a:rPr lang="en-US" sz="2400" dirty="0" err="1" smtClean="0"/>
                        <a:t>setTimeout</a:t>
                      </a:r>
                      <a:r>
                        <a:rPr lang="en-US" sz="2400" dirty="0" smtClean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dirty="0" smtClean="0"/>
                        <a:t>3</a:t>
                      </a:r>
                      <a:r>
                        <a:rPr lang="en-US" sz="2400" dirty="0" smtClean="0"/>
                        <a:t>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ru-RU" sz="2400" baseline="0" dirty="0" smtClean="0"/>
                        <a:t>графика</a:t>
                      </a:r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Canvas, </a:t>
                      </a:r>
                      <a:r>
                        <a:rPr lang="en-US" sz="2400" dirty="0" err="1" smtClean="0"/>
                        <a:t>WebGL</a:t>
                      </a:r>
                      <a:endParaRPr 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07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Находи!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26</a:t>
            </a:fld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11497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Отпиливай!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27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39674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Отпиливай!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28</a:t>
            </a:fld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298399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Отпиливай!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29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252269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ru-RU" dirty="0" smtClean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peer-to-peer </a:t>
            </a:r>
            <a:r>
              <a:rPr lang="ru-RU" dirty="0"/>
              <a:t>доставка </a:t>
            </a:r>
            <a:r>
              <a:rPr lang="ru-RU" dirty="0" smtClean="0"/>
              <a:t>видео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43" y="722489"/>
            <a:ext cx="5134185" cy="2174898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37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Отпиливай!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30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5697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Реализуй!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60" y="2501462"/>
            <a:ext cx="1291103" cy="1440000"/>
          </a:xfrm>
        </p:spPr>
      </p:pic>
      <p:cxnSp>
        <p:nvCxnSpPr>
          <p:cNvPr id="6" name="Прямая соединительная линия 5"/>
          <p:cNvCxnSpPr/>
          <p:nvPr/>
        </p:nvCxnSpPr>
        <p:spPr>
          <a:xfrm>
            <a:off x="4572000" y="1366344"/>
            <a:ext cx="0" cy="3300249"/>
          </a:xfrm>
          <a:prstGeom prst="line">
            <a:avLst/>
          </a:prstGeom>
          <a:ln w="57150" cap="rnd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57" y="2501462"/>
            <a:ext cx="1440000" cy="1440000"/>
          </a:xfrm>
          <a:prstGeom prst="rect">
            <a:avLst/>
          </a:prstGeom>
        </p:spPr>
      </p:pic>
      <p:cxnSp>
        <p:nvCxnSpPr>
          <p:cNvPr id="10" name="Прямая соединительная линия 9"/>
          <p:cNvCxnSpPr/>
          <p:nvPr/>
        </p:nvCxnSpPr>
        <p:spPr>
          <a:xfrm flipH="1">
            <a:off x="3508744" y="2019821"/>
            <a:ext cx="1002023" cy="0"/>
          </a:xfrm>
          <a:prstGeom prst="line">
            <a:avLst/>
          </a:prstGeom>
          <a:ln w="57150" cap="rnd">
            <a:solidFill>
              <a:schemeClr val="tx1"/>
            </a:solidFill>
            <a:prstDash val="solid"/>
            <a:head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>
            <a:off x="4636070" y="2019821"/>
            <a:ext cx="1002023" cy="0"/>
          </a:xfrm>
          <a:prstGeom prst="line">
            <a:avLst/>
          </a:prstGeom>
          <a:ln w="57150" cap="rnd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34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Реализуй!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32</a:t>
            </a:fld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252395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674" y="-1"/>
            <a:ext cx="9210674" cy="52006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640137" cy="728662"/>
          </a:xfrm>
          <a:solidFill>
            <a:schemeClr val="bg1"/>
          </a:solidFill>
          <a:effectLst/>
        </p:spPr>
        <p:txBody>
          <a:bodyPr/>
          <a:lstStyle/>
          <a:p>
            <a:r>
              <a:rPr lang="ru-RU" b="1" dirty="0"/>
              <a:t>Инструменты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48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 компилировать?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err="1" smtClean="0"/>
              <a:t>Binaryen</a:t>
            </a:r>
            <a:r>
              <a:rPr lang="en-US" sz="3600" dirty="0" smtClean="0"/>
              <a:t> (</a:t>
            </a:r>
            <a:r>
              <a:rPr lang="ru-RU" sz="3600" i="1" dirty="0" smtClean="0"/>
              <a:t>компилятор и утилиты</a:t>
            </a:r>
            <a:r>
              <a:rPr lang="en-US" sz="3600" dirty="0" smtClean="0"/>
              <a:t>)</a:t>
            </a:r>
          </a:p>
          <a:p>
            <a:pPr lvl="1"/>
            <a:r>
              <a:rPr lang="en-US" sz="2400" dirty="0"/>
              <a:t>C/C++ Source </a:t>
            </a:r>
            <a:r>
              <a:rPr lang="en-US" sz="2400" dirty="0" smtClean="0"/>
              <a:t>⇒ asm.js</a:t>
            </a:r>
            <a:r>
              <a:rPr lang="en-US" sz="2400" dirty="0"/>
              <a:t> ⇒</a:t>
            </a:r>
            <a:r>
              <a:rPr lang="en-US" sz="2400" dirty="0" smtClean="0"/>
              <a:t> </a:t>
            </a:r>
            <a:r>
              <a:rPr lang="en-US" sz="2400" u="sng" dirty="0"/>
              <a:t>asm2wasm</a:t>
            </a:r>
            <a:r>
              <a:rPr lang="en-US" sz="2400" dirty="0"/>
              <a:t> ⇒ </a:t>
            </a:r>
            <a:r>
              <a:rPr lang="en-US" sz="2400" dirty="0" err="1" smtClean="0"/>
              <a:t>WebAssembly</a:t>
            </a:r>
            <a:endParaRPr lang="en-US" sz="2400" dirty="0" smtClean="0"/>
          </a:p>
          <a:p>
            <a:pPr lvl="1"/>
            <a:r>
              <a:rPr lang="en-US" sz="2400" dirty="0"/>
              <a:t>C/C++ Source ⇒ </a:t>
            </a:r>
            <a:r>
              <a:rPr lang="en-US" sz="2400" dirty="0" smtClean="0"/>
              <a:t>LLVM ⇒ </a:t>
            </a:r>
            <a:r>
              <a:rPr lang="en-US" sz="2400" u="sng" dirty="0"/>
              <a:t>s2wasm</a:t>
            </a:r>
            <a:r>
              <a:rPr lang="en-US" sz="2400" dirty="0"/>
              <a:t> ⇒ </a:t>
            </a:r>
            <a:r>
              <a:rPr lang="en-US" sz="2400" dirty="0" err="1" smtClean="0"/>
              <a:t>WebAssembly</a:t>
            </a:r>
            <a:endParaRPr lang="en-US" sz="2400" dirty="0" smtClean="0"/>
          </a:p>
          <a:p>
            <a:pPr lvl="1"/>
            <a:r>
              <a:rPr lang="en-US" sz="2400" dirty="0" smtClean="0"/>
              <a:t>assembler, disassembler, interpreter, tests, </a:t>
            </a:r>
            <a:r>
              <a:rPr lang="en-US" sz="2400" dirty="0" err="1" smtClean="0"/>
              <a:t>js</a:t>
            </a:r>
            <a:r>
              <a:rPr lang="en-US" sz="2400" dirty="0" smtClean="0"/>
              <a:t> </a:t>
            </a:r>
            <a:r>
              <a:rPr lang="en-US" sz="2400" dirty="0" err="1" smtClean="0"/>
              <a:t>polyfill</a:t>
            </a:r>
            <a:r>
              <a:rPr lang="en-US" sz="2400" dirty="0" smtClean="0"/>
              <a:t>, etc.</a:t>
            </a:r>
            <a:endParaRPr lang="en-US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480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 компилировать?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 err="1" smtClean="0"/>
              <a:t>Emscripten</a:t>
            </a:r>
            <a:r>
              <a:rPr lang="en-US" sz="3600" dirty="0" smtClean="0"/>
              <a:t> </a:t>
            </a:r>
            <a:r>
              <a:rPr lang="en-US" sz="3600" dirty="0"/>
              <a:t>(</a:t>
            </a:r>
            <a:r>
              <a:rPr lang="en-US" sz="3600" i="1" dirty="0" err="1"/>
              <a:t>browserify</a:t>
            </a:r>
            <a:r>
              <a:rPr lang="en-US" sz="3600" i="1" dirty="0"/>
              <a:t> </a:t>
            </a:r>
            <a:r>
              <a:rPr lang="ru-RU" sz="3600" i="1" dirty="0"/>
              <a:t>для </a:t>
            </a:r>
            <a:r>
              <a:rPr lang="en-US" sz="3600" i="1" dirty="0"/>
              <a:t>C</a:t>
            </a:r>
            <a:r>
              <a:rPr lang="en-US" sz="3600" i="1" dirty="0" smtClean="0"/>
              <a:t>++</a:t>
            </a:r>
            <a:r>
              <a:rPr lang="en-US" sz="3600" dirty="0" smtClean="0"/>
              <a:t>)</a:t>
            </a:r>
            <a:endParaRPr lang="ru-RU" sz="3600" dirty="0" smtClean="0"/>
          </a:p>
          <a:p>
            <a:pPr lvl="1"/>
            <a:r>
              <a:rPr lang="ru-RU" sz="2400" dirty="0" smtClean="0"/>
              <a:t>Воссоздаст среду для </a:t>
            </a:r>
            <a:r>
              <a:rPr lang="en-US" sz="2400" dirty="0" smtClean="0"/>
              <a:t>C++</a:t>
            </a:r>
            <a:r>
              <a:rPr lang="ru-RU" sz="2400" dirty="0" smtClean="0"/>
              <a:t> приложения</a:t>
            </a:r>
            <a:endParaRPr lang="en-US" sz="2400" dirty="0" smtClean="0"/>
          </a:p>
          <a:p>
            <a:pPr lvl="1"/>
            <a:r>
              <a:rPr lang="ru-RU" sz="2400" dirty="0" smtClean="0"/>
              <a:t>Пробросит объекты из </a:t>
            </a:r>
            <a:r>
              <a:rPr lang="en-US" sz="2400" dirty="0" smtClean="0"/>
              <a:t>C++ </a:t>
            </a:r>
            <a:r>
              <a:rPr lang="ru-RU" sz="2400" dirty="0" smtClean="0"/>
              <a:t>в </a:t>
            </a:r>
            <a:r>
              <a:rPr lang="en-US" sz="2400" dirty="0" smtClean="0"/>
              <a:t>JS</a:t>
            </a:r>
          </a:p>
          <a:p>
            <a:pPr lvl="1"/>
            <a:r>
              <a:rPr lang="ru-RU" sz="2400" dirty="0" smtClean="0"/>
              <a:t>Даст вызвать </a:t>
            </a:r>
            <a:r>
              <a:rPr lang="en-US" sz="2400" dirty="0" smtClean="0"/>
              <a:t>JS</a:t>
            </a:r>
            <a:r>
              <a:rPr lang="ru-RU" sz="2400" dirty="0" smtClean="0"/>
              <a:t>-код </a:t>
            </a:r>
            <a:r>
              <a:rPr lang="ru-RU" sz="2400" dirty="0" smtClean="0"/>
              <a:t>из </a:t>
            </a:r>
            <a:r>
              <a:rPr lang="en-US" sz="2400" dirty="0" smtClean="0"/>
              <a:t>C++</a:t>
            </a:r>
          </a:p>
          <a:p>
            <a:pPr lvl="1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49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CMake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 smtClean="0"/>
              <a:t>Toolchain </a:t>
            </a:r>
            <a:r>
              <a:rPr lang="ru-RU" sz="3600" dirty="0" smtClean="0"/>
              <a:t>из поставки </a:t>
            </a:r>
            <a:r>
              <a:rPr lang="en-US" sz="3600" dirty="0" err="1" smtClean="0"/>
              <a:t>Emscripten</a:t>
            </a:r>
            <a:endParaRPr lang="en-US" sz="3600" dirty="0"/>
          </a:p>
          <a:p>
            <a:pPr marL="0" indent="0">
              <a:buNone/>
            </a:pPr>
            <a:endParaRPr lang="en-US" sz="19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emscripten</a:t>
            </a:r>
            <a:r>
              <a:rPr lang="en-US" sz="2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cmake</a:t>
            </a:r>
            <a:r>
              <a:rPr lang="en-US" sz="2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/Modules/Platform/</a:t>
            </a:r>
            <a:r>
              <a:rPr lang="en-US" sz="2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Emscripten.cmake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-41671"/>
            <a:ext cx="1352550" cy="135255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55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 компиляции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5" y="1523900"/>
            <a:ext cx="1080250" cy="1440000"/>
          </a:xfrm>
        </p:spPr>
      </p:pic>
      <p:sp>
        <p:nvSpPr>
          <p:cNvPr id="7" name="TextBox 6"/>
          <p:cNvSpPr txBox="1"/>
          <p:nvPr/>
        </p:nvSpPr>
        <p:spPr>
          <a:xfrm>
            <a:off x="625642" y="3113662"/>
            <a:ext cx="137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</a:t>
            </a:r>
            <a:r>
              <a:rPr lang="en-US" sz="3600" dirty="0" err="1" smtClean="0"/>
              <a:t>wasm</a:t>
            </a:r>
            <a:endParaRPr lang="ru-RU" sz="2400" dirty="0"/>
          </a:p>
        </p:txBody>
      </p:sp>
      <p:pic>
        <p:nvPicPr>
          <p:cNvPr id="10" name="Объект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47" y="1523900"/>
            <a:ext cx="1291103" cy="14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53894" y="3113662"/>
            <a:ext cx="137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</a:t>
            </a:r>
            <a:r>
              <a:rPr lang="en-US" sz="3600" dirty="0" err="1" smtClean="0"/>
              <a:t>js</a:t>
            </a:r>
            <a:endParaRPr lang="ru-RU" sz="2400" dirty="0"/>
          </a:p>
        </p:txBody>
      </p:sp>
      <p:pic>
        <p:nvPicPr>
          <p:cNvPr id="12" name="Объект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619" y="1523900"/>
            <a:ext cx="1469980" cy="144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82146" y="3113662"/>
            <a:ext cx="137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</a:t>
            </a:r>
            <a:r>
              <a:rPr lang="en-US" sz="3600" dirty="0" err="1" smtClean="0"/>
              <a:t>wast</a:t>
            </a:r>
            <a:endParaRPr lang="ru-RU" sz="2400" dirty="0"/>
          </a:p>
        </p:txBody>
      </p:sp>
      <p:pic>
        <p:nvPicPr>
          <p:cNvPr id="14" name="Объект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72" y="1523900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10399" y="3113662"/>
            <a:ext cx="137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.map</a:t>
            </a:r>
            <a:endParaRPr lang="ru-RU" sz="2400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103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20295" r="82164" b="17316"/>
          <a:stretch/>
        </p:blipFill>
        <p:spPr>
          <a:xfrm>
            <a:off x="455357" y="1588169"/>
            <a:ext cx="1277190" cy="253718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9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20295" r="63628" b="17316"/>
          <a:stretch/>
        </p:blipFill>
        <p:spPr>
          <a:xfrm>
            <a:off x="455357" y="1588169"/>
            <a:ext cx="2925517" cy="253718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101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81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pipeline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20295" r="48745" b="17316"/>
          <a:stretch/>
        </p:blipFill>
        <p:spPr>
          <a:xfrm>
            <a:off x="455357" y="1588169"/>
            <a:ext cx="4248990" cy="253718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06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20295" r="38868" b="17316"/>
          <a:stretch/>
        </p:blipFill>
        <p:spPr>
          <a:xfrm>
            <a:off x="455357" y="1588169"/>
            <a:ext cx="5127296" cy="253718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220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20295" r="24256" b="17316"/>
          <a:stretch/>
        </p:blipFill>
        <p:spPr>
          <a:xfrm>
            <a:off x="455357" y="1588169"/>
            <a:ext cx="6426706" cy="253718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54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20295" r="14108" b="17316"/>
          <a:stretch/>
        </p:blipFill>
        <p:spPr>
          <a:xfrm>
            <a:off x="455357" y="1588169"/>
            <a:ext cx="7329075" cy="253718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13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 pipeline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20295" r="3961" b="17316"/>
          <a:stretch/>
        </p:blipFill>
        <p:spPr>
          <a:xfrm>
            <a:off x="455357" y="1588169"/>
            <a:ext cx="8231444" cy="253718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89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Webpack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Как было:</a:t>
            </a:r>
          </a:p>
          <a:p>
            <a:r>
              <a:rPr lang="ru-RU" dirty="0" smtClean="0"/>
              <a:t>без </a:t>
            </a:r>
            <a:r>
              <a:rPr lang="en-US" dirty="0" err="1" smtClean="0"/>
              <a:t>Webpack</a:t>
            </a:r>
            <a:r>
              <a:rPr lang="en-US" dirty="0" smtClean="0"/>
              <a:t> (global </a:t>
            </a:r>
            <a:r>
              <a:rPr lang="en-US" dirty="0" err="1" smtClean="0"/>
              <a:t>var</a:t>
            </a:r>
            <a:r>
              <a:rPr lang="ru-RU" dirty="0" smtClean="0"/>
              <a:t>)</a:t>
            </a:r>
          </a:p>
          <a:p>
            <a:r>
              <a:rPr lang="en-US" dirty="0" smtClean="0"/>
              <a:t>MODULARIZE (require / import)</a:t>
            </a:r>
          </a:p>
          <a:p>
            <a:r>
              <a:rPr lang="en-US" dirty="0" smtClean="0"/>
              <a:t>Babel ignore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45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862" y="205979"/>
            <a:ext cx="1118937" cy="126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7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63" y="-58025"/>
            <a:ext cx="3879134" cy="52135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SINGLE_FILE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100 </a:t>
            </a:r>
            <a:r>
              <a:rPr lang="ru-RU" dirty="0" smtClean="0"/>
              <a:t>МБ в </a:t>
            </a:r>
            <a:r>
              <a:rPr lang="ru-RU" dirty="0" err="1" smtClean="0"/>
              <a:t>бандл</a:t>
            </a:r>
            <a:r>
              <a:rPr lang="ru-RU" dirty="0" smtClean="0"/>
              <a:t>!</a:t>
            </a:r>
          </a:p>
          <a:p>
            <a:pPr marL="0" indent="0">
              <a:buNone/>
            </a:pPr>
            <a:endParaRPr lang="ru-RU" sz="900" dirty="0" smtClean="0"/>
          </a:p>
          <a:p>
            <a:pPr>
              <a:tabLst>
                <a:tab pos="360000" algn="l"/>
              </a:tabLst>
            </a:pPr>
            <a:r>
              <a:rPr lang="ru-RU" dirty="0" smtClean="0"/>
              <a:t>кэширование</a:t>
            </a:r>
            <a:endParaRPr lang="ru-RU" dirty="0" smtClean="0"/>
          </a:p>
          <a:p>
            <a:pPr>
              <a:tabLst>
                <a:tab pos="360000" algn="l"/>
              </a:tabLst>
            </a:pPr>
            <a:r>
              <a:rPr lang="ru-RU" dirty="0" smtClean="0"/>
              <a:t>заголовки</a:t>
            </a:r>
            <a:endParaRPr lang="en-US" dirty="0" smtClean="0"/>
          </a:p>
          <a:p>
            <a:pPr>
              <a:tabLst>
                <a:tab pos="360000" algn="l"/>
              </a:tabLst>
            </a:pPr>
            <a:r>
              <a:rPr lang="en-US" dirty="0" err="1" smtClean="0"/>
              <a:t>gzip</a:t>
            </a:r>
            <a:endParaRPr lang="ru-RU" dirty="0" smtClean="0"/>
          </a:p>
          <a:p>
            <a:pPr>
              <a:tabLst>
                <a:tab pos="360000" algn="l"/>
              </a:tabLst>
            </a:pPr>
            <a:r>
              <a:rPr lang="ru-RU" dirty="0" smtClean="0"/>
              <a:t>потоковая </a:t>
            </a:r>
            <a:r>
              <a:rPr lang="ru-RU" dirty="0" smtClean="0"/>
              <a:t>компиляция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01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Thenable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.then()</a:t>
            </a:r>
          </a:p>
          <a:p>
            <a:r>
              <a:rPr lang="ru-RU" dirty="0" smtClean="0"/>
              <a:t>Но это не </a:t>
            </a:r>
            <a:r>
              <a:rPr lang="en-US" dirty="0" smtClean="0"/>
              <a:t>Promise</a:t>
            </a:r>
            <a:endParaRPr lang="ru-RU" dirty="0" smtClean="0"/>
          </a:p>
          <a:p>
            <a:r>
              <a:rPr lang="ru-RU" dirty="0" smtClean="0"/>
              <a:t>Обернём сами</a:t>
            </a:r>
            <a:endParaRPr lang="en-US" dirty="0" smtClean="0"/>
          </a:p>
          <a:p>
            <a:r>
              <a:rPr lang="ru-RU" dirty="0" smtClean="0"/>
              <a:t>Рекурсия!</a:t>
            </a:r>
          </a:p>
          <a:p>
            <a:r>
              <a:rPr lang="ru-RU" b="1" dirty="0" smtClean="0"/>
              <a:t>Решение</a:t>
            </a:r>
            <a:r>
              <a:rPr lang="ru-RU" dirty="0" smtClean="0"/>
              <a:t>: удаляем метод </a:t>
            </a:r>
            <a:r>
              <a:rPr lang="en-US" dirty="0" smtClean="0"/>
              <a:t>.then()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47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0" b="15728"/>
          <a:stretch/>
        </p:blipFill>
        <p:spPr>
          <a:xfrm>
            <a:off x="5919537" y="0"/>
            <a:ext cx="3224463" cy="211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8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7573" b="7671"/>
          <a:stretch/>
        </p:blipFill>
        <p:spPr>
          <a:xfrm>
            <a:off x="1" y="-12032"/>
            <a:ext cx="9144000" cy="51615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765883"/>
            <a:ext cx="7772400" cy="717259"/>
          </a:xfrm>
        </p:spPr>
        <p:txBody>
          <a:bodyPr/>
          <a:lstStyle/>
          <a:p>
            <a:pPr algn="ctr"/>
            <a:r>
              <a:rPr lang="ru-RU" dirty="0" smtClean="0"/>
              <a:t>Как связать два мира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70" y="607545"/>
            <a:ext cx="3597442" cy="98165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97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связать два мира?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 smtClean="0"/>
              <a:t>ccall</a:t>
            </a:r>
            <a:r>
              <a:rPr lang="en-US" sz="3600" dirty="0" smtClean="0"/>
              <a:t> + </a:t>
            </a:r>
            <a:r>
              <a:rPr lang="en-US" sz="3600" dirty="0" err="1" smtClean="0"/>
              <a:t>cwrap</a:t>
            </a:r>
            <a:r>
              <a:rPr lang="en-US" sz="3600" dirty="0"/>
              <a:t> </a:t>
            </a:r>
            <a:r>
              <a:rPr lang="en-US" sz="3600" dirty="0" smtClean="0"/>
              <a:t>(plain C functions)</a:t>
            </a:r>
          </a:p>
          <a:p>
            <a:r>
              <a:rPr lang="en-US" sz="3600" dirty="0" err="1"/>
              <a:t>WebIDL</a:t>
            </a:r>
            <a:r>
              <a:rPr lang="en-US" sz="3600" dirty="0"/>
              <a:t> </a:t>
            </a:r>
            <a:r>
              <a:rPr lang="en-US" sz="3600" dirty="0" smtClean="0"/>
              <a:t>Binder (C++ functions, classes)</a:t>
            </a:r>
          </a:p>
          <a:p>
            <a:r>
              <a:rPr lang="en-US" sz="3600" b="1" dirty="0" err="1" smtClean="0"/>
              <a:t>Embind</a:t>
            </a:r>
            <a:r>
              <a:rPr lang="en-US" sz="3600" dirty="0" smtClean="0"/>
              <a:t> (C++ ↔ JS)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093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5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Embind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Вызывать C++ функции из JS</a:t>
            </a:r>
          </a:p>
          <a:p>
            <a:r>
              <a:rPr lang="ru-RU" dirty="0" smtClean="0"/>
              <a:t>Создавать </a:t>
            </a:r>
            <a:r>
              <a:rPr lang="ru-RU" dirty="0"/>
              <a:t>в </a:t>
            </a:r>
            <a:r>
              <a:rPr lang="ru-RU" dirty="0" smtClean="0"/>
              <a:t>JS-объекты </a:t>
            </a:r>
            <a:r>
              <a:rPr lang="ru-RU" dirty="0"/>
              <a:t>из C++ классов</a:t>
            </a:r>
          </a:p>
          <a:p>
            <a:r>
              <a:rPr lang="ru-RU" dirty="0" smtClean="0"/>
              <a:t>Обращаться </a:t>
            </a:r>
            <a:r>
              <a:rPr lang="ru-RU" dirty="0"/>
              <a:t>к API браузера </a:t>
            </a:r>
            <a:r>
              <a:rPr lang="ru-RU" dirty="0" smtClean="0"/>
              <a:t>из </a:t>
            </a:r>
            <a:r>
              <a:rPr lang="ru-RU" dirty="0"/>
              <a:t>C++ кода</a:t>
            </a:r>
          </a:p>
          <a:p>
            <a:r>
              <a:rPr lang="ru-RU" dirty="0" smtClean="0"/>
              <a:t>Реализовать </a:t>
            </a:r>
            <a:r>
              <a:rPr lang="ru-RU" dirty="0"/>
              <a:t>на </a:t>
            </a:r>
            <a:r>
              <a:rPr lang="ru-RU" dirty="0" smtClean="0"/>
              <a:t>JS-интерфейс </a:t>
            </a:r>
            <a:r>
              <a:rPr lang="ru-RU" dirty="0" smtClean="0"/>
              <a:t>из </a:t>
            </a:r>
            <a:r>
              <a:rPr lang="ru-RU" dirty="0"/>
              <a:t>С</a:t>
            </a:r>
            <a:r>
              <a:rPr lang="ru-RU" dirty="0" smtClean="0"/>
              <a:t>++ части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218" y="490702"/>
            <a:ext cx="4112829" cy="4112829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2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C++ </a:t>
            </a:r>
            <a:r>
              <a:rPr lang="ru-RU" dirty="0"/>
              <a:t>в </a:t>
            </a:r>
            <a:r>
              <a:rPr lang="en-US" dirty="0"/>
              <a:t>JS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52</a:t>
            </a:fld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4070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 в </a:t>
            </a:r>
            <a:r>
              <a:rPr lang="en-US" dirty="0" smtClean="0"/>
              <a:t>C+</a:t>
            </a:r>
            <a:r>
              <a:rPr lang="ru-RU" dirty="0" smtClean="0"/>
              <a:t>+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::string </a:t>
            </a:r>
            <a:r>
              <a:rPr lang="en-US" sz="2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::string </a:t>
            </a:r>
            <a:r>
              <a:rPr lang="en-US" sz="24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0;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00" y="447629"/>
            <a:ext cx="615600" cy="6156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53</a:t>
            </a:fld>
            <a:endParaRPr lang="ru-RU" dirty="0"/>
          </a:p>
        </p:txBody>
      </p:sp>
      <p:sp>
        <p:nvSpPr>
          <p:cNvPr id="7" name="Стрелка вправо 6"/>
          <p:cNvSpPr/>
          <p:nvPr/>
        </p:nvSpPr>
        <p:spPr>
          <a:xfrm rot="8100000" flipV="1">
            <a:off x="5998097" y="1503663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8100000" flipV="1">
            <a:off x="3149795" y="1503663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07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HTTPClientWrapper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wrapper&lt;</a:t>
            </a: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{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EMSCRIPTEN_WRAPPER(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HTTPClientWrapper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::string </a:t>
            </a:r>
            <a:r>
              <a:rPr lang="en-US" sz="2400" b="1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::string </a:t>
            </a: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call&lt;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::string&gt;("</a:t>
            </a:r>
            <a:r>
              <a:rPr lang="en-US" sz="2400" b="1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00" y="447629"/>
            <a:ext cx="615600" cy="6156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54</a:t>
            </a:fld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 rot="8100000" flipV="1">
            <a:off x="3023673" y="2444974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8100000" flipV="1">
            <a:off x="5724829" y="284436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22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EMSCRIPTEN_BINDINGS(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_&lt;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&gt;("</a:t>
            </a:r>
            <a:r>
              <a:rPr lang="en-US" sz="2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&amp;</a:t>
            </a: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::get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pure_virtual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.</a:t>
            </a: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allow_subclass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HTTPClientWrapper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("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HTTPClientWrapper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00" y="447629"/>
            <a:ext cx="615600" cy="6156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55</a:t>
            </a:fld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 rot="8100000" flipV="1">
            <a:off x="1226401" y="1131180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8100000" flipV="1">
            <a:off x="1936484" y="1503663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rot="8100000" flipV="1">
            <a:off x="1936484" y="2869001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55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en-US" dirty="0" smtClean="0"/>
              <a:t>JS (extend)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Module.</a:t>
            </a:r>
            <a:r>
              <a:rPr lang="en-US" sz="2400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.extend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ru-RU" sz="24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 …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ru-RU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00" y="447629"/>
            <a:ext cx="615600" cy="6156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56</a:t>
            </a:fld>
            <a:endParaRPr lang="ru-RU" dirty="0"/>
          </a:p>
        </p:txBody>
      </p:sp>
      <p:sp>
        <p:nvSpPr>
          <p:cNvPr id="6" name="Стрелка вправо 5"/>
          <p:cNvSpPr/>
          <p:nvPr/>
        </p:nvSpPr>
        <p:spPr>
          <a:xfrm rot="8100000" flipV="1">
            <a:off x="1215891" y="1078631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 rot="8100000" flipV="1">
            <a:off x="2795968" y="1078632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8100000" flipV="1">
            <a:off x="4190865" y="1095301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8100000" flipV="1">
            <a:off x="1401071" y="158339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rot="8100000" flipV="1">
            <a:off x="3045306" y="2872103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47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en-US" dirty="0"/>
              <a:t>JS </a:t>
            </a:r>
            <a:r>
              <a:rPr lang="en-US" dirty="0" smtClean="0"/>
              <a:t>(implement)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 … 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ru-RU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client =</a:t>
            </a:r>
            <a:r>
              <a:rPr lang="ru-RU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Module.</a:t>
            </a:r>
            <a:r>
              <a:rPr lang="en-US" sz="2400" dirty="0" err="1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.implement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(x);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00" y="447629"/>
            <a:ext cx="615600" cy="6156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57</a:t>
            </a:fld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 rot="8100000" flipV="1">
            <a:off x="1236913" y="757511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rot="8100000" flipV="1">
            <a:off x="6086800" y="2437765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право 10"/>
          <p:cNvSpPr/>
          <p:nvPr/>
        </p:nvSpPr>
        <p:spPr>
          <a:xfrm rot="8100000" flipV="1">
            <a:off x="1519649" y="2444972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418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Передать в </a:t>
            </a:r>
            <a:r>
              <a:rPr lang="en-US" dirty="0" smtClean="0"/>
              <a:t>C++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app =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Module.</a:t>
            </a: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makeApp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…)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00" y="447629"/>
            <a:ext cx="615600" cy="6156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58</a:t>
            </a:fld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 rot="8100000" flipV="1">
            <a:off x="3612883" y="1266628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8100000" flipV="1">
            <a:off x="4968084" y="126662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rot="8100000" flipV="1">
            <a:off x="1356443" y="1266628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55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Вызов </a:t>
            </a:r>
            <a:r>
              <a:rPr lang="en-US" dirty="0" smtClean="0"/>
              <a:t>JS </a:t>
            </a:r>
            <a:r>
              <a:rPr lang="ru-RU" dirty="0" smtClean="0"/>
              <a:t>из </a:t>
            </a:r>
            <a:r>
              <a:rPr lang="en-US" dirty="0" smtClean="0"/>
              <a:t>C++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sz="20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::global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4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endParaRPr lang="en-US" sz="2400" dirty="0" smtClean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ru-RU" sz="2400" dirty="0" smtClean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call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::string&gt;("</a:t>
            </a:r>
            <a:r>
              <a:rPr lang="en-US" sz="2400" dirty="0" smtClean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(...) );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200" y="447629"/>
            <a:ext cx="615600" cy="6156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59</a:t>
            </a:fld>
            <a:endParaRPr lang="ru-RU" dirty="0"/>
          </a:p>
        </p:txBody>
      </p:sp>
      <p:sp>
        <p:nvSpPr>
          <p:cNvPr id="8" name="Стрелка вправо 7"/>
          <p:cNvSpPr/>
          <p:nvPr/>
        </p:nvSpPr>
        <p:spPr>
          <a:xfrm rot="8100000" flipV="1">
            <a:off x="3612883" y="1002646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 rot="8100000" flipV="1">
            <a:off x="5047372" y="1891955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rot="8100000" flipV="1">
            <a:off x="779746" y="1002645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10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400298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4" b="842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3530600" cy="719137"/>
          </a:xfrm>
          <a:solidFill>
            <a:schemeClr val="bg1"/>
          </a:solidFill>
        </p:spPr>
        <p:txBody>
          <a:bodyPr/>
          <a:lstStyle/>
          <a:p>
            <a:r>
              <a:rPr lang="ru-RU" dirty="0" smtClean="0"/>
              <a:t>Наши Грабли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61</a:t>
            </a:fld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8" y="876319"/>
            <a:ext cx="8372933" cy="802728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8"/>
          <a:stretch/>
        </p:blipFill>
        <p:spPr>
          <a:xfrm>
            <a:off x="463739" y="1752949"/>
            <a:ext cx="8372933" cy="66765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1" b="18615"/>
          <a:stretch/>
        </p:blipFill>
        <p:spPr>
          <a:xfrm>
            <a:off x="463564" y="2474625"/>
            <a:ext cx="8354616" cy="9352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63" b="17882"/>
          <a:stretch/>
        </p:blipFill>
        <p:spPr>
          <a:xfrm>
            <a:off x="457200" y="3463913"/>
            <a:ext cx="8392510" cy="939921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Ошибки </a:t>
            </a:r>
            <a:r>
              <a:rPr lang="ru-RU" dirty="0" err="1" smtClean="0"/>
              <a:t>биндинга</a:t>
            </a:r>
            <a:endParaRPr lang="ru-RU" dirty="0"/>
          </a:p>
        </p:txBody>
      </p:sp>
      <p:sp>
        <p:nvSpPr>
          <p:cNvPr id="11" name="Стрелка вправо 10"/>
          <p:cNvSpPr/>
          <p:nvPr/>
        </p:nvSpPr>
        <p:spPr>
          <a:xfrm rot="8100000" flipV="1">
            <a:off x="1074001" y="2851182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068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Избегаем ошибок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Совпадают имена</a:t>
            </a:r>
          </a:p>
          <a:p>
            <a:r>
              <a:rPr lang="ru-RU" dirty="0" smtClean="0"/>
              <a:t>Совпадают типы</a:t>
            </a:r>
          </a:p>
          <a:p>
            <a:r>
              <a:rPr lang="ru-RU" dirty="0" smtClean="0"/>
              <a:t>Совпадает количество параметров</a:t>
            </a:r>
          </a:p>
          <a:p>
            <a:r>
              <a:rPr lang="ru-RU" dirty="0" smtClean="0"/>
              <a:t>Корректный синтаксис </a:t>
            </a:r>
            <a:r>
              <a:rPr lang="en-US" dirty="0" err="1" smtClean="0"/>
              <a:t>Embind</a:t>
            </a:r>
            <a:endParaRPr lang="en-US" dirty="0" smtClean="0"/>
          </a:p>
          <a:p>
            <a:r>
              <a:rPr lang="en-US" dirty="0" smtClean="0"/>
              <a:t>JS</a:t>
            </a:r>
            <a:r>
              <a:rPr lang="ru-RU" dirty="0" smtClean="0"/>
              <a:t>-реализация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091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vs. Implement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extend</a:t>
            </a:r>
            <a:r>
              <a:rPr lang="en-US" dirty="0" smtClean="0"/>
              <a:t> </a:t>
            </a:r>
            <a:r>
              <a:rPr lang="ru-RU" dirty="0" smtClean="0"/>
              <a:t>скрывает ошибки </a:t>
            </a:r>
            <a:r>
              <a:rPr lang="ru-RU" dirty="0" err="1" smtClean="0"/>
              <a:t>биндинга</a:t>
            </a:r>
            <a:endParaRPr lang="en-US" dirty="0" smtClean="0"/>
          </a:p>
          <a:p>
            <a:r>
              <a:rPr lang="ru-RU" dirty="0" smtClean="0"/>
              <a:t>расширяет интерфейс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Решение</a:t>
            </a:r>
            <a:r>
              <a:rPr lang="ru-RU" dirty="0"/>
              <a:t>:</a:t>
            </a:r>
            <a:endParaRPr lang="ru-RU" dirty="0" smtClean="0"/>
          </a:p>
          <a:p>
            <a:r>
              <a:rPr lang="ru-RU" dirty="0" smtClean="0"/>
              <a:t>писать тесты на каждый метод</a:t>
            </a:r>
          </a:p>
          <a:p>
            <a:r>
              <a:rPr lang="ru-RU" dirty="0" smtClean="0"/>
              <a:t>использовать </a:t>
            </a:r>
            <a:r>
              <a:rPr lang="en-US" b="1" dirty="0" smtClean="0"/>
              <a:t>implement</a:t>
            </a:r>
            <a:r>
              <a:rPr lang="ru-RU" dirty="0" smtClean="0"/>
              <a:t>, он стреляет сразу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501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</a:t>
            </a:r>
            <a:r>
              <a:rPr lang="ru-RU" dirty="0" smtClean="0"/>
              <a:t> и </a:t>
            </a:r>
            <a:r>
              <a:rPr lang="en-US" dirty="0" smtClean="0"/>
              <a:t>ES6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55000" lnSpcReduction="20000"/>
          </a:bodyPr>
          <a:lstStyle/>
          <a:p>
            <a:r>
              <a:rPr lang="en-US" sz="5100" b="1" dirty="0" smtClean="0"/>
              <a:t>extend</a:t>
            </a:r>
            <a:r>
              <a:rPr lang="en-US" sz="5100" dirty="0" smtClean="0"/>
              <a:t> </a:t>
            </a:r>
            <a:r>
              <a:rPr lang="ru-RU" sz="5100" dirty="0" smtClean="0"/>
              <a:t>несовместим </a:t>
            </a:r>
            <a:r>
              <a:rPr lang="ru-RU" sz="5100" dirty="0"/>
              <a:t>с </a:t>
            </a:r>
            <a:r>
              <a:rPr lang="ru-RU" sz="5100" dirty="0" smtClean="0"/>
              <a:t>классами</a:t>
            </a:r>
            <a:endParaRPr lang="en-US" sz="5100" dirty="0" smtClean="0"/>
          </a:p>
          <a:p>
            <a:r>
              <a:rPr lang="ru-RU" sz="5100" dirty="0" smtClean="0"/>
              <a:t>Внимание: костыль!</a:t>
            </a:r>
            <a:endParaRPr lang="en-US" sz="5100" dirty="0" smtClean="0"/>
          </a:p>
          <a:p>
            <a:endParaRPr lang="ru-RU" sz="2300" dirty="0" smtClean="0"/>
          </a:p>
          <a:p>
            <a:pPr marL="0" indent="0">
              <a:buNone/>
            </a:pPr>
            <a:r>
              <a:rPr lang="en-US" sz="4200" b="1" dirty="0" smtClean="0">
                <a:latin typeface="Consolas" panose="020B0609020204030204" pitchFamily="49" charset="0"/>
              </a:rPr>
              <a:t>function </a:t>
            </a:r>
            <a:r>
              <a:rPr lang="en-US" sz="4200" dirty="0" err="1" smtClean="0">
                <a:latin typeface="Consolas" panose="020B0609020204030204" pitchFamily="49" charset="0"/>
              </a:rPr>
              <a:t>enumerateProto</a:t>
            </a:r>
            <a:r>
              <a:rPr lang="en-US" sz="4200" dirty="0" smtClean="0">
                <a:latin typeface="Consolas" panose="020B0609020204030204" pitchFamily="49" charset="0"/>
              </a:rPr>
              <a:t>(</a:t>
            </a:r>
            <a:r>
              <a:rPr lang="en-US" sz="4200" dirty="0" err="1" smtClean="0">
                <a:latin typeface="Consolas" panose="020B0609020204030204" pitchFamily="49" charset="0"/>
              </a:rPr>
              <a:t>obj</a:t>
            </a:r>
            <a:r>
              <a:rPr lang="en-US" sz="4200" dirty="0" smtClean="0">
                <a:latin typeface="Consolas" panose="020B0609020204030204" pitchFamily="49" charset="0"/>
              </a:rPr>
              <a:t>) </a:t>
            </a:r>
            <a:r>
              <a:rPr lang="en-US" sz="4200" dirty="0">
                <a:latin typeface="Consolas" panose="020B0609020204030204" pitchFamily="49" charset="0"/>
              </a:rPr>
              <a:t>{</a:t>
            </a:r>
            <a:br>
              <a:rPr lang="en-US" sz="4200" dirty="0">
                <a:latin typeface="Consolas" panose="020B0609020204030204" pitchFamily="49" charset="0"/>
              </a:rPr>
            </a:br>
            <a:r>
              <a:rPr lang="en-US" sz="4200" dirty="0" smtClean="0">
                <a:latin typeface="Consolas" panose="020B0609020204030204" pitchFamily="49" charset="0"/>
              </a:rPr>
              <a:t>  </a:t>
            </a:r>
            <a:r>
              <a:rPr lang="en-US" sz="4200" dirty="0" err="1" smtClean="0">
                <a:latin typeface="Consolas" panose="020B0609020204030204" pitchFamily="49" charset="0"/>
              </a:rPr>
              <a:t>Object.</a:t>
            </a:r>
            <a:r>
              <a:rPr lang="en-US" sz="4200" b="1" dirty="0" err="1" smtClean="0">
                <a:latin typeface="Consolas" panose="020B0609020204030204" pitchFamily="49" charset="0"/>
              </a:rPr>
              <a:t>getOwnPropertyNames</a:t>
            </a:r>
            <a:r>
              <a:rPr lang="en-US" sz="4200" dirty="0" smtClean="0">
                <a:latin typeface="Consolas" panose="020B0609020204030204" pitchFamily="49" charset="0"/>
              </a:rPr>
              <a:t>(</a:t>
            </a:r>
            <a:r>
              <a:rPr lang="en-US" sz="4200" dirty="0" err="1" smtClean="0">
                <a:latin typeface="Consolas" panose="020B0609020204030204" pitchFamily="49" charset="0"/>
              </a:rPr>
              <a:t>obj.</a:t>
            </a:r>
            <a:r>
              <a:rPr lang="en-US" sz="4200" b="1" dirty="0" err="1" smtClean="0">
                <a:latin typeface="Consolas" panose="020B0609020204030204" pitchFamily="49" charset="0"/>
              </a:rPr>
              <a:t>prototype</a:t>
            </a:r>
            <a:r>
              <a:rPr lang="en-US" sz="4200" dirty="0" smtClean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200" dirty="0">
                <a:latin typeface="Consolas" panose="020B0609020204030204" pitchFamily="49" charset="0"/>
              </a:rPr>
              <a:t> </a:t>
            </a:r>
            <a:r>
              <a:rPr lang="en-US" sz="4200" dirty="0" smtClean="0">
                <a:latin typeface="Consolas" panose="020B0609020204030204" pitchFamily="49" charset="0"/>
              </a:rPr>
              <a:t>   .</a:t>
            </a:r>
            <a:r>
              <a:rPr lang="en-US" sz="4200" b="1" dirty="0" err="1" smtClean="0">
                <a:latin typeface="Consolas" panose="020B0609020204030204" pitchFamily="49" charset="0"/>
              </a:rPr>
              <a:t>forEach</a:t>
            </a:r>
            <a:r>
              <a:rPr lang="en-US" sz="4200" dirty="0" smtClean="0">
                <a:latin typeface="Consolas" panose="020B0609020204030204" pitchFamily="49" charset="0"/>
              </a:rPr>
              <a:t>(prop </a:t>
            </a:r>
            <a:r>
              <a:rPr lang="en-US" sz="4200" dirty="0">
                <a:latin typeface="Consolas" panose="020B0609020204030204" pitchFamily="49" charset="0"/>
              </a:rPr>
              <a:t>=&gt; </a:t>
            </a:r>
            <a:endParaRPr lang="en-US" sz="4200" dirty="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200" dirty="0">
                <a:latin typeface="Consolas" panose="020B0609020204030204" pitchFamily="49" charset="0"/>
              </a:rPr>
              <a:t> </a:t>
            </a:r>
            <a:r>
              <a:rPr lang="en-US" sz="4200" dirty="0" smtClean="0">
                <a:latin typeface="Consolas" panose="020B0609020204030204" pitchFamily="49" charset="0"/>
              </a:rPr>
              <a:t>     </a:t>
            </a:r>
            <a:r>
              <a:rPr lang="en-US" sz="4200" dirty="0" err="1" smtClean="0">
                <a:latin typeface="Consolas" panose="020B0609020204030204" pitchFamily="49" charset="0"/>
              </a:rPr>
              <a:t>Object.</a:t>
            </a:r>
            <a:r>
              <a:rPr lang="en-US" sz="4200" b="1" dirty="0" err="1" smtClean="0">
                <a:latin typeface="Consolas" panose="020B0609020204030204" pitchFamily="49" charset="0"/>
              </a:rPr>
              <a:t>defineProperty</a:t>
            </a:r>
            <a:r>
              <a:rPr lang="en-US" sz="4200" dirty="0" smtClean="0">
                <a:latin typeface="Consolas" panose="020B0609020204030204" pitchFamily="49" charset="0"/>
              </a:rPr>
              <a:t>(</a:t>
            </a:r>
            <a:r>
              <a:rPr lang="en-US" sz="4200" dirty="0" err="1" smtClean="0">
                <a:latin typeface="Consolas" panose="020B0609020204030204" pitchFamily="49" charset="0"/>
              </a:rPr>
              <a:t>obj.</a:t>
            </a:r>
            <a:r>
              <a:rPr lang="en-US" sz="4200" b="1" dirty="0" err="1" smtClean="0">
                <a:latin typeface="Consolas" panose="020B0609020204030204" pitchFamily="49" charset="0"/>
              </a:rPr>
              <a:t>prototype</a:t>
            </a:r>
            <a:r>
              <a:rPr lang="en-US" sz="4200" dirty="0" smtClean="0">
                <a:latin typeface="Consolas" panose="020B0609020204030204" pitchFamily="49" charset="0"/>
              </a:rPr>
              <a:t>, prop,</a:t>
            </a:r>
          </a:p>
          <a:p>
            <a:pPr marL="0" indent="0">
              <a:buNone/>
            </a:pPr>
            <a:r>
              <a:rPr lang="en-US" sz="4200" dirty="0">
                <a:latin typeface="Consolas" panose="020B0609020204030204" pitchFamily="49" charset="0"/>
              </a:rPr>
              <a:t> </a:t>
            </a:r>
            <a:r>
              <a:rPr lang="en-US" sz="4200" dirty="0" smtClean="0">
                <a:latin typeface="Consolas" panose="020B0609020204030204" pitchFamily="49" charset="0"/>
              </a:rPr>
              <a:t>       {</a:t>
            </a:r>
            <a:r>
              <a:rPr lang="en-US" sz="4200" dirty="0">
                <a:solidFill>
                  <a:srgbClr val="00B050"/>
                </a:solidFill>
                <a:latin typeface="Consolas" panose="020B0609020204030204" pitchFamily="49" charset="0"/>
              </a:rPr>
              <a:t>enumerable: </a:t>
            </a:r>
            <a:r>
              <a:rPr lang="en-US" sz="4200" b="1" dirty="0">
                <a:solidFill>
                  <a:srgbClr val="00B050"/>
                </a:solidFill>
                <a:latin typeface="Consolas" panose="020B0609020204030204" pitchFamily="49" charset="0"/>
              </a:rPr>
              <a:t>true</a:t>
            </a:r>
            <a:r>
              <a:rPr lang="en-US" sz="4200" dirty="0" smtClean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US" sz="4200" dirty="0" smtClean="0">
                <a:latin typeface="Consolas" panose="020B0609020204030204" pitchFamily="49" charset="0"/>
              </a:rPr>
              <a:t>)}</a:t>
            </a:r>
            <a:endParaRPr lang="en-US" sz="4200" u="sng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448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Биндинг</a:t>
            </a:r>
            <a:r>
              <a:rPr lang="ru-RU" dirty="0" smtClean="0"/>
              <a:t> примитивных типов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83343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Примитивные типы по значению связываются автоматически</a:t>
            </a:r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086644"/>
              </p:ext>
            </p:extLst>
          </p:nvPr>
        </p:nvGraphicFramePr>
        <p:xfrm>
          <a:off x="895350" y="2033587"/>
          <a:ext cx="7486650" cy="246888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743325">
                  <a:extLst>
                    <a:ext uri="{9D8B030D-6E8A-4147-A177-3AD203B41FA5}">
                      <a16:colId xmlns:a16="http://schemas.microsoft.com/office/drawing/2014/main" xmlns="" val="1988784409"/>
                    </a:ext>
                  </a:extLst>
                </a:gridCol>
                <a:gridCol w="3743325">
                  <a:extLst>
                    <a:ext uri="{9D8B030D-6E8A-4147-A177-3AD203B41FA5}">
                      <a16:colId xmlns:a16="http://schemas.microsoft.com/office/drawing/2014/main" xmlns="" val="25916823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dirty="0" smtClean="0"/>
                        <a:t>С++ </a:t>
                      </a:r>
                      <a:r>
                        <a:rPr lang="en-US" dirty="0" smtClean="0"/>
                        <a:t>type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JavaScript</a:t>
                      </a:r>
                      <a:r>
                        <a:rPr lang="en-US" baseline="0" dirty="0" smtClean="0"/>
                        <a:t> type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2866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void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Undefined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7343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bool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Boolean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8868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char, short,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int</a:t>
                      </a:r>
                      <a:r>
                        <a:rPr lang="en-US" baseline="0" dirty="0" smtClean="0"/>
                        <a:t>, long, float, double signed, unsigned</a:t>
                      </a:r>
                      <a:endParaRPr lang="ru-RU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8164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::string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String, </a:t>
                      </a:r>
                      <a:r>
                        <a:rPr lang="en-US" dirty="0" err="1" smtClean="0"/>
                        <a:t>ArrayBuffer</a:t>
                      </a:r>
                      <a:r>
                        <a:rPr lang="en-US" dirty="0" smtClean="0"/>
                        <a:t>, </a:t>
                      </a:r>
                      <a:r>
                        <a:rPr lang="en-US" sz="1800" kern="1200" dirty="0" smtClean="0">
                          <a:effectLst/>
                        </a:rPr>
                        <a:t>Uint8Array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60676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std</a:t>
                      </a:r>
                      <a:r>
                        <a:rPr lang="en-US" dirty="0" smtClean="0"/>
                        <a:t>::</a:t>
                      </a:r>
                      <a:r>
                        <a:rPr lang="en-US" dirty="0" err="1" smtClean="0"/>
                        <a:t>wstring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 (UTF-16)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4567671"/>
                  </a:ext>
                </a:extLst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77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Указатель на примитивный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Никак</a:t>
            </a:r>
            <a:r>
              <a:rPr lang="ru-RU" dirty="0" smtClean="0"/>
              <a:t>.  </a:t>
            </a:r>
            <a:r>
              <a:rPr lang="ru-RU" dirty="0" smtClean="0"/>
              <a:t>:-(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92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Указатель на примитивный 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Свой </a:t>
            </a:r>
            <a:r>
              <a:rPr lang="ru-RU" dirty="0" smtClean="0"/>
              <a:t>класс</a:t>
            </a:r>
          </a:p>
          <a:p>
            <a:r>
              <a:rPr lang="ru-RU" dirty="0" smtClean="0"/>
              <a:t>Внимание: костыль!</a:t>
            </a:r>
            <a:endParaRPr lang="en-US" dirty="0" smtClean="0"/>
          </a:p>
          <a:p>
            <a:endParaRPr lang="ru-RU" sz="1200" dirty="0" smtClean="0"/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grayscale(</a:t>
            </a:r>
            <a:r>
              <a:rPr lang="en-US" sz="2400" dirty="0" err="1" smtClean="0">
                <a:solidFill>
                  <a:srgbClr val="00B050"/>
                </a:solidFill>
                <a:latin typeface="Consolas" panose="020B0609020204030204" pitchFamily="49" charset="0"/>
              </a:rPr>
              <a:t>size_t</a:t>
            </a:r>
            <a:r>
              <a:rPr lang="en-US" sz="2400" dirty="0" smtClean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ptr</a:t>
            </a:r>
            <a:r>
              <a:rPr lang="en-US" sz="2400" dirty="0" smtClean="0">
                <a:latin typeface="Consolas" panose="020B0609020204030204" pitchFamily="49" charset="0"/>
              </a:rPr>
              <a:t>) 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uint8_t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pixels </a:t>
            </a:r>
            <a:r>
              <a:rPr lang="en-US" sz="2400" dirty="0">
                <a:latin typeface="Consolas" panose="020B0609020204030204" pitchFamily="49" charset="0"/>
              </a:rPr>
              <a:t>= 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</a:rPr>
              <a:t>(uint8_t*)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</a:rPr>
              <a:t>ptr</a:t>
            </a:r>
            <a:r>
              <a:rPr lang="en-US" sz="2400" dirty="0" smtClean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</a:rPr>
              <a:t> …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67</a:t>
            </a:fld>
            <a:endParaRPr lang="ru-RU" dirty="0"/>
          </a:p>
        </p:txBody>
      </p:sp>
      <p:sp>
        <p:nvSpPr>
          <p:cNvPr id="5" name="Стрелка вправо 4"/>
          <p:cNvSpPr/>
          <p:nvPr/>
        </p:nvSpPr>
        <p:spPr>
          <a:xfrm rot="8100000" flipV="1">
            <a:off x="3496636" y="2118270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трелка вправо 5"/>
          <p:cNvSpPr/>
          <p:nvPr/>
        </p:nvSpPr>
        <p:spPr>
          <a:xfrm rot="8100000" flipV="1">
            <a:off x="4631117" y="2385648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52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5" grpId="1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74372"/>
            <a:ext cx="2345740" cy="728662"/>
          </a:xfrm>
          <a:solidFill>
            <a:srgbClr val="FBEE9F"/>
          </a:solidFill>
          <a:effectLst/>
        </p:spPr>
        <p:txBody>
          <a:bodyPr/>
          <a:lstStyle/>
          <a:p>
            <a:pPr algn="ctr"/>
            <a:r>
              <a:rPr lang="ru-RU" b="1" dirty="0" smtClean="0"/>
              <a:t>Отладка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6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Включить </a:t>
            </a:r>
            <a:r>
              <a:rPr lang="en-US" dirty="0"/>
              <a:t>C</a:t>
            </a:r>
            <a:r>
              <a:rPr lang="en-US" dirty="0" smtClean="0"/>
              <a:t>hrome </a:t>
            </a:r>
            <a:r>
              <a:rPr lang="en-US" dirty="0" err="1" smtClean="0"/>
              <a:t>DevTools</a:t>
            </a:r>
            <a:r>
              <a:rPr lang="en-US" dirty="0" smtClean="0"/>
              <a:t> Experiments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42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390685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70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8100000" flipV="1">
            <a:off x="426859" y="1484231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4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71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13500000" flipH="1" flipV="1">
            <a:off x="1468139" y="885145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0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Включить </a:t>
            </a:r>
            <a:r>
              <a:rPr lang="en-US" dirty="0"/>
              <a:t>C</a:t>
            </a:r>
            <a:r>
              <a:rPr lang="en-US" dirty="0" smtClean="0"/>
              <a:t>hrome </a:t>
            </a:r>
            <a:r>
              <a:rPr lang="en-US" dirty="0" err="1" smtClean="0"/>
              <a:t>DevTools</a:t>
            </a:r>
            <a:r>
              <a:rPr lang="en-US" dirty="0" smtClean="0"/>
              <a:t> Experiment</a:t>
            </a:r>
            <a:endParaRPr lang="ru-RU" dirty="0" smtClean="0"/>
          </a:p>
          <a:p>
            <a:r>
              <a:rPr lang="ru-RU" dirty="0" smtClean="0"/>
              <a:t>Ищем по номеру в </a:t>
            </a:r>
            <a:r>
              <a:rPr lang="en-US" dirty="0" smtClean="0"/>
              <a:t>.</a:t>
            </a:r>
            <a:r>
              <a:rPr lang="en-US" dirty="0" err="1" smtClean="0"/>
              <a:t>wast</a:t>
            </a:r>
            <a:r>
              <a:rPr lang="en-US" dirty="0" smtClean="0"/>
              <a:t> </a:t>
            </a:r>
            <a:r>
              <a:rPr lang="ru-RU" dirty="0" smtClean="0"/>
              <a:t>файле (</a:t>
            </a:r>
            <a:r>
              <a:rPr lang="en-US" dirty="0" smtClean="0"/>
              <a:t>-g4)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0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73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 rot="13500000">
            <a:off x="3065713" y="66073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13500000">
            <a:off x="2649917" y="294810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9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74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8100000" flipH="1">
            <a:off x="7200" y="1792633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46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Отладка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Включить </a:t>
            </a:r>
            <a:r>
              <a:rPr lang="en-US" dirty="0"/>
              <a:t>C</a:t>
            </a:r>
            <a:r>
              <a:rPr lang="en-US" dirty="0" smtClean="0"/>
              <a:t>hrome </a:t>
            </a:r>
            <a:r>
              <a:rPr lang="en-US" dirty="0" err="1" smtClean="0"/>
              <a:t>DevTools</a:t>
            </a:r>
            <a:r>
              <a:rPr lang="en-US" dirty="0" smtClean="0"/>
              <a:t> Experiment</a:t>
            </a:r>
            <a:endParaRPr lang="ru-RU" dirty="0" smtClean="0"/>
          </a:p>
          <a:p>
            <a:r>
              <a:rPr lang="ru-RU" dirty="0" smtClean="0"/>
              <a:t>Ищем по номеру в </a:t>
            </a:r>
            <a:r>
              <a:rPr lang="en-US" dirty="0" smtClean="0"/>
              <a:t>.</a:t>
            </a:r>
            <a:r>
              <a:rPr lang="en-US" dirty="0" err="1" smtClean="0"/>
              <a:t>wast</a:t>
            </a:r>
            <a:r>
              <a:rPr lang="en-US" dirty="0" smtClean="0"/>
              <a:t> </a:t>
            </a:r>
            <a:r>
              <a:rPr lang="ru-RU" dirty="0" smtClean="0"/>
              <a:t>файле (</a:t>
            </a:r>
            <a:r>
              <a:rPr lang="en-US" dirty="0" smtClean="0"/>
              <a:t>-g4)</a:t>
            </a:r>
            <a:endParaRPr lang="ru-RU" dirty="0" smtClean="0"/>
          </a:p>
          <a:p>
            <a:r>
              <a:rPr lang="en-US" dirty="0" smtClean="0"/>
              <a:t>DEMANGLE_SUPPORT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374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Перегрузка функций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::string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bool </a:t>
            </a:r>
            <a:r>
              <a:rPr lang="en-US" sz="2400" dirty="0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::string 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40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5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77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97"/>
          <a:stretch/>
        </p:blipFill>
        <p:spPr>
          <a:xfrm>
            <a:off x="0" y="2466474"/>
            <a:ext cx="2803358" cy="267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78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4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mangling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__</a:t>
            </a:r>
            <a:r>
              <a:rPr lang="en-US" sz="4000" dirty="0"/>
              <a:t>ZN4node20ClientSideConnection12ProcessFrameEPN3sys6BufferE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76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122000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mangling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__ZN4</a:t>
            </a:r>
            <a:r>
              <a:rPr lang="en-US" sz="4000" dirty="0" smtClean="0"/>
              <a:t>node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20</a:t>
            </a:r>
            <a:r>
              <a:rPr lang="en-US" sz="4000" dirty="0" smtClean="0"/>
              <a:t>ClientSideConnection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12</a:t>
            </a:r>
            <a:r>
              <a:rPr lang="en-US" sz="4000" dirty="0" smtClean="0"/>
              <a:t>ProcessFrame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EPN3</a:t>
            </a:r>
            <a:r>
              <a:rPr lang="en-US" sz="4000" dirty="0" smtClean="0"/>
              <a:t>sys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6</a:t>
            </a:r>
            <a:r>
              <a:rPr lang="en-US" sz="4000" dirty="0" smtClean="0"/>
              <a:t>Buffer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</a:t>
            </a:r>
            <a:endParaRPr lang="ru-RU" sz="4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ru-RU" sz="4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ru-RU" sz="1600" dirty="0" smtClean="0"/>
          </a:p>
          <a:p>
            <a:pPr marL="0" indent="0">
              <a:buNone/>
            </a:pP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://en.wikipedia.org/wiki/Name_mangling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4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Demangled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/>
              <a:t>node::</a:t>
            </a:r>
            <a:r>
              <a:rPr lang="en-US" sz="4000" dirty="0" err="1" smtClean="0"/>
              <a:t>ClientSideConnection</a:t>
            </a:r>
            <a:endParaRPr lang="ru-RU" sz="4000" dirty="0" smtClean="0"/>
          </a:p>
          <a:p>
            <a:pPr marL="0" indent="0">
              <a:buNone/>
            </a:pPr>
            <a:r>
              <a:rPr lang="ru-RU" sz="4000" dirty="0" smtClean="0"/>
              <a:t>         </a:t>
            </a:r>
            <a:r>
              <a:rPr lang="ru-RU" sz="1100" dirty="0" smtClean="0"/>
              <a:t> </a:t>
            </a:r>
            <a:r>
              <a:rPr lang="en-US" sz="4000" dirty="0" smtClean="0"/>
              <a:t>::</a:t>
            </a:r>
            <a:r>
              <a:rPr lang="en-US" sz="4000" dirty="0" err="1"/>
              <a:t>ProcessFrame</a:t>
            </a:r>
            <a:r>
              <a:rPr lang="en-US" sz="4000" dirty="0"/>
              <a:t>(sys::</a:t>
            </a:r>
            <a:r>
              <a:rPr lang="en-US" sz="4000" dirty="0" smtClean="0"/>
              <a:t>Buffer</a:t>
            </a:r>
            <a:r>
              <a:rPr lang="en-US" sz="4000" dirty="0"/>
              <a:t>*)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33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SourceMap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Только в </a:t>
            </a:r>
            <a:r>
              <a:rPr lang="en-US" dirty="0" err="1" smtClean="0"/>
              <a:t>FireFox</a:t>
            </a:r>
            <a:endParaRPr lang="en-US" dirty="0" smtClean="0"/>
          </a:p>
          <a:p>
            <a:r>
              <a:rPr lang="en-US" dirty="0" smtClean="0"/>
              <a:t>--</a:t>
            </a:r>
            <a:r>
              <a:rPr lang="en-US" dirty="0" err="1" smtClean="0"/>
              <a:t>sourcemap</a:t>
            </a:r>
            <a:r>
              <a:rPr lang="en-US" dirty="0" smtClean="0"/>
              <a:t>-base=http://localhost/</a:t>
            </a:r>
          </a:p>
          <a:p>
            <a:r>
              <a:rPr lang="ru-RU" dirty="0"/>
              <a:t>Д</a:t>
            </a:r>
            <a:r>
              <a:rPr lang="ru-RU" dirty="0" smtClean="0"/>
              <a:t>оступ к исходникам по </a:t>
            </a:r>
            <a:r>
              <a:rPr lang="en-US" dirty="0" smtClean="0"/>
              <a:t>http</a:t>
            </a:r>
            <a:endParaRPr lang="ru-RU" dirty="0" smtClean="0"/>
          </a:p>
          <a:p>
            <a:r>
              <a:rPr lang="ru-RU" dirty="0" smtClean="0"/>
              <a:t>Абсолютные пути не годятся</a:t>
            </a:r>
            <a:endParaRPr lang="en-US" dirty="0" smtClean="0"/>
          </a:p>
          <a:p>
            <a:r>
              <a:rPr lang="ru-RU" dirty="0"/>
              <a:t>Проблема с </a:t>
            </a:r>
            <a:r>
              <a:rPr lang="en-US" dirty="0"/>
              <a:t>«:» </a:t>
            </a:r>
            <a:r>
              <a:rPr lang="ru-RU" dirty="0"/>
              <a:t>в путях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6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83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84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8100000" flipV="1">
            <a:off x="516317" y="639716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9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85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3500000" flipH="1" flipV="1">
            <a:off x="1867534" y="1196765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9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86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8100000" flipV="1">
            <a:off x="6817906" y="23911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47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87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6" name="Стрелка вправо 5"/>
          <p:cNvSpPr/>
          <p:nvPr/>
        </p:nvSpPr>
        <p:spPr>
          <a:xfrm rot="8100000" flipV="1">
            <a:off x="6817906" y="239117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88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8100000" flipV="1">
            <a:off x="7100157" y="3641184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50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89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8100000" flipV="1">
            <a:off x="3769908" y="1732792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1200150"/>
            <a:ext cx="7421880" cy="3394075"/>
          </a:xfrm>
        </p:spPr>
      </p:pic>
    </p:spTree>
    <p:extLst>
      <p:ext uri="{BB962C8B-B14F-4D97-AF65-F5344CB8AC3E}">
        <p14:creationId xmlns:p14="http://schemas.microsoft.com/office/powerpoint/2010/main" val="93116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90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8100000" flipV="1">
            <a:off x="4011644" y="1217786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7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Профайлер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FireFox</a:t>
            </a:r>
            <a:r>
              <a:rPr lang="en-US" dirty="0" smtClean="0"/>
              <a:t> </a:t>
            </a:r>
            <a:r>
              <a:rPr lang="en-US" dirty="0"/>
              <a:t>—</a:t>
            </a:r>
            <a:r>
              <a:rPr lang="ru-RU" dirty="0" smtClean="0"/>
              <a:t> </a:t>
            </a:r>
            <a:r>
              <a:rPr lang="en-US" dirty="0" err="1" smtClean="0"/>
              <a:t>demangled</a:t>
            </a:r>
            <a:endParaRPr lang="en-US" dirty="0" smtClean="0"/>
          </a:p>
          <a:p>
            <a:r>
              <a:rPr lang="en-US" dirty="0" smtClean="0"/>
              <a:t>Chrome</a:t>
            </a:r>
            <a:r>
              <a:rPr lang="ru-RU" dirty="0" smtClean="0"/>
              <a:t> — </a:t>
            </a:r>
            <a:r>
              <a:rPr lang="en-US" dirty="0" smtClean="0"/>
              <a:t>mangled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91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82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92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3111" b="23261"/>
          <a:stretch/>
        </p:blipFill>
        <p:spPr>
          <a:xfrm>
            <a:off x="0" y="0"/>
            <a:ext cx="9144000" cy="5133474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 rot="8100000" flipV="1">
            <a:off x="3853121" y="2101240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71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93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568" t="17585" r="16419" b="9520"/>
          <a:stretch/>
        </p:blipFill>
        <p:spPr>
          <a:xfrm>
            <a:off x="-32084" y="-16042"/>
            <a:ext cx="9187457" cy="5159542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 rot="8100000" flipV="1">
            <a:off x="7093388" y="1907596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7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Утечки памяти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Chrome Profiler</a:t>
            </a:r>
          </a:p>
          <a:p>
            <a:r>
              <a:rPr lang="ru-RU" dirty="0" smtClean="0"/>
              <a:t>Поймали на стороне </a:t>
            </a:r>
            <a:r>
              <a:rPr lang="en-US" dirty="0" smtClean="0"/>
              <a:t>JS :-)</a:t>
            </a:r>
          </a:p>
          <a:p>
            <a:r>
              <a:rPr lang="en-US" dirty="0" err="1" smtClean="0"/>
              <a:t>Module.</a:t>
            </a:r>
            <a:r>
              <a:rPr lang="en-US" dirty="0" err="1" smtClean="0">
                <a:solidFill>
                  <a:srgbClr val="00B050"/>
                </a:solidFill>
              </a:rPr>
              <a:t>buffer</a:t>
            </a:r>
            <a:r>
              <a:rPr lang="en-US" dirty="0" err="1" smtClean="0"/>
              <a:t>.byteLength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94</a:t>
            </a:fld>
            <a:endParaRPr lang="ru-RU" dirty="0"/>
          </a:p>
        </p:txBody>
      </p:sp>
      <p:sp>
        <p:nvSpPr>
          <p:cNvPr id="5" name="Стрелка вправо 4"/>
          <p:cNvSpPr/>
          <p:nvPr/>
        </p:nvSpPr>
        <p:spPr>
          <a:xfrm rot="13500000">
            <a:off x="2469251" y="2894184"/>
            <a:ext cx="900000" cy="540000"/>
          </a:xfrm>
          <a:prstGeom prst="rightArrow">
            <a:avLst/>
          </a:prstGeom>
          <a:solidFill>
            <a:srgbClr val="FFFF00"/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09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Память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SD</a:t>
            </a:r>
            <a:r>
              <a:rPr lang="ru-RU" dirty="0" smtClean="0"/>
              <a:t>-качество </a:t>
            </a:r>
            <a:r>
              <a:rPr lang="ru-RU" dirty="0" smtClean="0"/>
              <a:t>— все хорошо</a:t>
            </a:r>
          </a:p>
          <a:p>
            <a:r>
              <a:rPr lang="en-US" dirty="0" err="1" smtClean="0"/>
              <a:t>FullHD</a:t>
            </a:r>
            <a:r>
              <a:rPr lang="en-US" dirty="0" smtClean="0"/>
              <a:t> — out of memory</a:t>
            </a:r>
          </a:p>
          <a:p>
            <a:r>
              <a:rPr lang="en-US" dirty="0" smtClean="0"/>
              <a:t>TOTAL_MEMORY</a:t>
            </a:r>
          </a:p>
          <a:p>
            <a:r>
              <a:rPr lang="en-US" dirty="0" smtClean="0"/>
              <a:t>ALLOW_MEMORY_GROWTH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pPr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58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ALLOW_MEMORY_GROWTH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96</a:t>
            </a:fld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13863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ALLOW_MEMORY_GROWTH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97</a:t>
            </a:fld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29726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ALLOW_MEMORY_GROWTH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98</a:t>
            </a:fld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28282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ALLOW_MEMORY_GROWTH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99</a:t>
            </a:fld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8" y="1200150"/>
            <a:ext cx="5152464" cy="3841750"/>
          </a:xfrm>
        </p:spPr>
      </p:pic>
    </p:spTree>
    <p:extLst>
      <p:ext uri="{BB962C8B-B14F-4D97-AF65-F5344CB8AC3E}">
        <p14:creationId xmlns:p14="http://schemas.microsoft.com/office/powerpoint/2010/main" val="384105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B664D40F-A886-4090-A573-D31E85C3A22A}" vid="{BAEFE86F-4B1A-4F5C-9A5D-45D5BC8B693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20115</TotalTime>
  <Words>1640</Words>
  <Application>Microsoft Office PowerPoint</Application>
  <PresentationFormat>Экран (16:9)</PresentationFormat>
  <Paragraphs>574</Paragraphs>
  <Slides>128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128</vt:i4>
      </vt:variant>
    </vt:vector>
  </HeadingPairs>
  <TitlesOfParts>
    <vt:vector size="132" baseType="lpstr">
      <vt:lpstr>Calibri</vt:lpstr>
      <vt:lpstr>Consolas</vt:lpstr>
      <vt:lpstr>Arial</vt:lpstr>
      <vt:lpstr>Тема1</vt:lpstr>
      <vt:lpstr>Разработка под WebAssembly: реальные грабли и примеры</vt:lpstr>
      <vt:lpstr>Привет!</vt:lpstr>
      <vt:lpstr> </vt:lpstr>
      <vt:lpstr>Презентация PowerPoint</vt:lpstr>
      <vt:lpstr>Презентация PowerPoint</vt:lpstr>
      <vt:lpstr>Архитектура</vt:lpstr>
      <vt:lpstr>Архитектура</vt:lpstr>
      <vt:lpstr>Архитектура</vt:lpstr>
      <vt:lpstr>Архитектура</vt:lpstr>
      <vt:lpstr>Bytefog</vt:lpstr>
      <vt:lpstr>Bytefog в цифрах</vt:lpstr>
      <vt:lpstr>Платформы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Задача</vt:lpstr>
      <vt:lpstr>Выбор технологии</vt:lpstr>
      <vt:lpstr>Команда</vt:lpstr>
      <vt:lpstr>Команда</vt:lpstr>
      <vt:lpstr>Идеальная команда</vt:lpstr>
      <vt:lpstr>Идеальная команда</vt:lpstr>
      <vt:lpstr>Что такое WebAssembly?</vt:lpstr>
      <vt:lpstr>Ограничения</vt:lpstr>
      <vt:lpstr>Чем заменяем?</vt:lpstr>
      <vt:lpstr>Находи!</vt:lpstr>
      <vt:lpstr>Отпиливай!</vt:lpstr>
      <vt:lpstr>Отпиливай!</vt:lpstr>
      <vt:lpstr>Отпиливай!</vt:lpstr>
      <vt:lpstr>Отпиливай!</vt:lpstr>
      <vt:lpstr>Реализуй!</vt:lpstr>
      <vt:lpstr>Реализуй!</vt:lpstr>
      <vt:lpstr>Инструменты</vt:lpstr>
      <vt:lpstr>Чем компилировать?</vt:lpstr>
      <vt:lpstr>Чем компилировать?</vt:lpstr>
      <vt:lpstr>CMake</vt:lpstr>
      <vt:lpstr>Результат компиляции</vt:lpstr>
      <vt:lpstr>CI pipeline</vt:lpstr>
      <vt:lpstr>CI pipeline</vt:lpstr>
      <vt:lpstr>CI pipeline</vt:lpstr>
      <vt:lpstr>CI pipeline</vt:lpstr>
      <vt:lpstr>CI pipeline</vt:lpstr>
      <vt:lpstr>CI pipeline</vt:lpstr>
      <vt:lpstr>CI pipeline</vt:lpstr>
      <vt:lpstr>Webpack</vt:lpstr>
      <vt:lpstr>SINGLE_FILE</vt:lpstr>
      <vt:lpstr>Thenable</vt:lpstr>
      <vt:lpstr>Как связать два мира</vt:lpstr>
      <vt:lpstr>Как связать два мира?</vt:lpstr>
      <vt:lpstr>Embind</vt:lpstr>
      <vt:lpstr>Презентация PowerPoint</vt:lpstr>
      <vt:lpstr>Интерфейс C++ в JS</vt:lpstr>
      <vt:lpstr>Интерфейс в C++</vt:lpstr>
      <vt:lpstr>Wrapper</vt:lpstr>
      <vt:lpstr>Binding</vt:lpstr>
      <vt:lpstr>в JS (extend)</vt:lpstr>
      <vt:lpstr>в JS (implement)</vt:lpstr>
      <vt:lpstr>Передать в C++</vt:lpstr>
      <vt:lpstr>Вызов JS из C++</vt:lpstr>
      <vt:lpstr>Наши Грабли</vt:lpstr>
      <vt:lpstr>Презентация PowerPoint</vt:lpstr>
      <vt:lpstr>Избегаем ошибок</vt:lpstr>
      <vt:lpstr>Extend vs. Implement</vt:lpstr>
      <vt:lpstr>Extend и ES6</vt:lpstr>
      <vt:lpstr>Биндинг примитивных типов</vt:lpstr>
      <vt:lpstr>Указатель на примитивный тип</vt:lpstr>
      <vt:lpstr>Указатель на примитивный тип</vt:lpstr>
      <vt:lpstr>Отладка</vt:lpstr>
      <vt:lpstr>Отладка</vt:lpstr>
      <vt:lpstr>Презентация PowerPoint</vt:lpstr>
      <vt:lpstr>Презентация PowerPoint</vt:lpstr>
      <vt:lpstr>Отладка</vt:lpstr>
      <vt:lpstr>Презентация PowerPoint</vt:lpstr>
      <vt:lpstr>Презентация PowerPoint</vt:lpstr>
      <vt:lpstr>Отладка</vt:lpstr>
      <vt:lpstr>Перегрузка функций</vt:lpstr>
      <vt:lpstr>Презентация PowerPoint</vt:lpstr>
      <vt:lpstr>Презентация PowerPoint</vt:lpstr>
      <vt:lpstr>Name mangling</vt:lpstr>
      <vt:lpstr>Name mangling</vt:lpstr>
      <vt:lpstr>Demangled</vt:lpstr>
      <vt:lpstr>SourceMap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Профайлер</vt:lpstr>
      <vt:lpstr>Презентация PowerPoint</vt:lpstr>
      <vt:lpstr>Презентация PowerPoint</vt:lpstr>
      <vt:lpstr>Утечки памяти</vt:lpstr>
      <vt:lpstr>Память</vt:lpstr>
      <vt:lpstr>ALLOW_MEMORY_GROWTH</vt:lpstr>
      <vt:lpstr>ALLOW_MEMORY_GROWTH</vt:lpstr>
      <vt:lpstr>ALLOW_MEMORY_GROWTH</vt:lpstr>
      <vt:lpstr>ALLOW_MEMORY_GROWTH</vt:lpstr>
      <vt:lpstr>ALLOW_MEMORY_GROWTH</vt:lpstr>
      <vt:lpstr>ALLOW_MEMORY_GROWTH</vt:lpstr>
      <vt:lpstr>ALLOW_MEMORY_GROWTH</vt:lpstr>
      <vt:lpstr>TOTAL_MEMORY *= 1.5</vt:lpstr>
      <vt:lpstr>TOTAL_MEMORY *= 1.5</vt:lpstr>
      <vt:lpstr>TOTAL_MEMORY *= 1.5</vt:lpstr>
      <vt:lpstr>TOTAL_MEMORY *= 1.5</vt:lpstr>
      <vt:lpstr>Память</vt:lpstr>
      <vt:lpstr>Ещё Грабли</vt:lpstr>
      <vt:lpstr>Конструктор с параметром</vt:lpstr>
      <vt:lpstr>Передача объекта через границу</vt:lpstr>
      <vt:lpstr>Интерфейс + Умный указатель</vt:lpstr>
      <vt:lpstr>Перформанс</vt:lpstr>
      <vt:lpstr>Производительность</vt:lpstr>
      <vt:lpstr>Записать в память WASM</vt:lpstr>
      <vt:lpstr>Продакшн</vt:lpstr>
      <vt:lpstr>AdBlock</vt:lpstr>
      <vt:lpstr>Chrome 69</vt:lpstr>
      <vt:lpstr>Sentry</vt:lpstr>
      <vt:lpstr>Презентация PowerPoint</vt:lpstr>
      <vt:lpstr>Презентация PowerPoint</vt:lpstr>
      <vt:lpstr>Выводы</vt:lpstr>
      <vt:lpstr>Рекомендую</vt:lpstr>
      <vt:lpstr>Спасибо! Вопросы?</vt:lpstr>
      <vt:lpstr>5472×3078 (меньше лучше; разы)</vt:lpstr>
      <vt:lpstr>Производительность</vt:lpstr>
      <vt:lpstr>Доступные языки</vt:lpstr>
      <vt:lpstr>Smart Pointers</vt:lpstr>
      <vt:lpstr>Smart Pointers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под WebAssembly: реальные грабли и примеры</dc:title>
  <dc:creator>Андрей Нагих</dc:creator>
  <cp:lastModifiedBy>Андрей Нагих</cp:lastModifiedBy>
  <cp:revision>235</cp:revision>
  <dcterms:created xsi:type="dcterms:W3CDTF">2018-06-19T14:06:40Z</dcterms:created>
  <dcterms:modified xsi:type="dcterms:W3CDTF">2018-10-03T18:27:41Z</dcterms:modified>
</cp:coreProperties>
</file>